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3"/>
  </p:notesMasterIdLst>
  <p:sldIdLst>
    <p:sldId id="308" r:id="rId3"/>
    <p:sldId id="344" r:id="rId4"/>
    <p:sldId id="298" r:id="rId5"/>
    <p:sldId id="341" r:id="rId6"/>
    <p:sldId id="342" r:id="rId7"/>
    <p:sldId id="334" r:id="rId8"/>
    <p:sldId id="345" r:id="rId9"/>
    <p:sldId id="335" r:id="rId10"/>
    <p:sldId id="343" r:id="rId11"/>
    <p:sldId id="336" r:id="rId12"/>
    <p:sldId id="346" r:id="rId13"/>
    <p:sldId id="347" r:id="rId14"/>
    <p:sldId id="348" r:id="rId15"/>
    <p:sldId id="349" r:id="rId16"/>
    <p:sldId id="350" r:id="rId17"/>
    <p:sldId id="337" r:id="rId18"/>
    <p:sldId id="338" r:id="rId19"/>
    <p:sldId id="340" r:id="rId20"/>
    <p:sldId id="339" r:id="rId21"/>
    <p:sldId id="282"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E81"/>
    <a:srgbClr val="00B050"/>
    <a:srgbClr val="2F62A8"/>
    <a:srgbClr val="00489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98" autoAdjust="0"/>
    <p:restoredTop sz="57313" autoAdjust="0"/>
  </p:normalViewPr>
  <p:slideViewPr>
    <p:cSldViewPr snapToObjects="1">
      <p:cViewPr varScale="1">
        <p:scale>
          <a:sx n="64" d="100"/>
          <a:sy n="64" d="100"/>
        </p:scale>
        <p:origin x="2790" y="72"/>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image" Target="../media/image39.wmf"/><Relationship Id="rId7" Type="http://schemas.openxmlformats.org/officeDocument/2006/relationships/image" Target="../media/image43.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10" Type="http://schemas.openxmlformats.org/officeDocument/2006/relationships/image" Target="../media/image46.wmf"/><Relationship Id="rId4" Type="http://schemas.openxmlformats.org/officeDocument/2006/relationships/image" Target="../media/image40.wmf"/><Relationship Id="rId9"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11" Type="http://schemas.openxmlformats.org/officeDocument/2006/relationships/image" Target="../media/image58.wmf"/><Relationship Id="rId5" Type="http://schemas.openxmlformats.org/officeDocument/2006/relationships/image" Target="../media/image52.wmf"/><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image" Target="../media/image5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41294-B41C-4B3B-8B74-F2A7B5760E87}" type="datetimeFigureOut">
              <a:rPr lang="zh-CN" altLang="en-US" smtClean="0"/>
              <a:t>2025/2/25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1F816D-E1E2-4C33-9829-39E4DA7E6F1B}" type="slidenum">
              <a:rPr lang="zh-CN" altLang="en-US" smtClean="0"/>
              <a:t>‹#›</a:t>
            </a:fld>
            <a:endParaRPr lang="zh-CN" altLang="en-US"/>
          </a:p>
        </p:txBody>
      </p:sp>
    </p:spTree>
    <p:extLst>
      <p:ext uri="{BB962C8B-B14F-4D97-AF65-F5344CB8AC3E}">
        <p14:creationId xmlns:p14="http://schemas.microsoft.com/office/powerpoint/2010/main" val="254094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vmlDrawing" Target="../drawings/vmlDrawing4.vml"/><Relationship Id="rId5" Type="http://schemas.openxmlformats.org/officeDocument/2006/relationships/image" Target="../media/image49.wmf"/><Relationship Id="rId4" Type="http://schemas.openxmlformats.org/officeDocument/2006/relationships/oleObject" Target="../embeddings/oleObject29.bin"/></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Hello, my name is Lingxiao Yang. I am honored to attend this conference and to present our work on behalf of Xidian University. The title of our paper is: Optimal Hub Placement and Deadlock-Free Routing for Payment Channel Network Scalability</a:t>
            </a: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1</a:t>
            </a:fld>
            <a:endParaRPr lang="zh-CN" altLang="en-US"/>
          </a:p>
        </p:txBody>
      </p:sp>
    </p:spTree>
    <p:extLst>
      <p:ext uri="{BB962C8B-B14F-4D97-AF65-F5344CB8AC3E}">
        <p14:creationId xmlns:p14="http://schemas.microsoft.com/office/powerpoint/2010/main" val="1722971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Next, we describe the design details of Splicer. An overview of the system design is shown in Figure 9. We first consider the placement of PCHs. The placement problem seeks a tradeoff between route management and synchronization costs. We formulate it as an optimization problem with two costs tradeoff and translate it into minimizing the balance cost. Then, we provide two PCN-scale solutions to the optimization problem. </a:t>
            </a:r>
          </a:p>
          <a:p>
            <a:pPr eaLnBrk="1" hangingPunct="1"/>
            <a:r>
              <a:rPr lang="en-US" altLang="zh-CN" dirty="0"/>
              <a:t>For routing design,</a:t>
            </a:r>
            <a:r>
              <a:rPr lang="zh-CN" altLang="en-US" dirty="0"/>
              <a:t> </a:t>
            </a:r>
            <a:r>
              <a:rPr lang="en-US" altLang="zh-CN" dirty="0"/>
              <a:t>we first give formal constraints on the routing problem, including demand, capacity, and balance constraints. Then we consider transaction traffic control based on routing prices. We define capacity and imbalance prices, derive routing prices and costs through distributed decision making, and obtain price-based traffic. Finally, we consider congestion control during routing and design waiting queues and windows to alleviate congestion.</a:t>
            </a:r>
          </a:p>
          <a:p>
            <a:pPr eaLnBrk="1" hangingPunct="1"/>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10</a:t>
            </a:fld>
            <a:endParaRPr lang="zh-CN" altLang="en-US"/>
          </a:p>
        </p:txBody>
      </p:sp>
    </p:spTree>
    <p:extLst>
      <p:ext uri="{BB962C8B-B14F-4D97-AF65-F5344CB8AC3E}">
        <p14:creationId xmlns:p14="http://schemas.microsoft.com/office/powerpoint/2010/main" val="156877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formalize the PCH placement problem with the aim of selecting the optimal actual PCHs from the PCH candidates. We let the binary variable </a:t>
            </a:r>
            <a:r>
              <a:rPr lang="en-US" altLang="zh-CN" dirty="0" err="1"/>
              <a:t>x</a:t>
            </a:r>
            <a:r>
              <a:rPr lang="en-US" altLang="zh-CN" baseline="-25000" dirty="0" err="1"/>
              <a:t>n</a:t>
            </a:r>
            <a:r>
              <a:rPr lang="en-US" altLang="zh-CN" baseline="-25000" dirty="0"/>
              <a:t> </a:t>
            </a:r>
            <a:r>
              <a:rPr lang="en-US" altLang="zh-CN" dirty="0"/>
              <a:t>denote whether the candidate node n will be selected as a smooth node, then the vector x denotes the placement plan of the PCHs. We let </a:t>
            </a:r>
            <a:r>
              <a:rPr lang="en-US" altLang="zh-CN" dirty="0" err="1"/>
              <a:t>y</a:t>
            </a:r>
            <a:r>
              <a:rPr lang="en-US" altLang="zh-CN" baseline="-25000" dirty="0" err="1"/>
              <a:t>mn</a:t>
            </a:r>
            <a:r>
              <a:rPr lang="en-US" altLang="zh-CN" dirty="0"/>
              <a:t> denote whether client m is assigned to PCH n for management, then vector y denotes the assignment plan of the clients. Then, the management cost of the network can be expressed as Equation ①</a:t>
            </a:r>
            <a:r>
              <a:rPr lang="en-US" altLang="zh-CN" sz="1200" b="0" i="0" dirty="0">
                <a:solidFill>
                  <a:srgbClr val="000000"/>
                </a:solidFill>
                <a:effectLst/>
                <a:latin typeface="Arial" panose="020B0604020202020204" pitchFamily="34" charset="0"/>
                <a:cs typeface="Arial" panose="020B0604020202020204" pitchFamily="34" charset="0"/>
              </a:rPr>
              <a:t>. The synchronization cost between two smooth nodes is denoted as Equation ②. The balance overhead that trade-offs these two costs is denoted as Equation ③. Its minimization is a typical NP-hard problem.</a:t>
            </a:r>
            <a:endParaRPr lang="zh-CN" altLang="en-US" sz="1200" dirty="0">
              <a:solidFill>
                <a:schemeClr val="tx1"/>
              </a:solidFill>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11</a:t>
            </a:fld>
            <a:endParaRPr lang="zh-CN" altLang="en-US"/>
          </a:p>
        </p:txBody>
      </p:sp>
    </p:spTree>
    <p:extLst>
      <p:ext uri="{BB962C8B-B14F-4D97-AF65-F5344CB8AC3E}">
        <p14:creationId xmlns:p14="http://schemas.microsoft.com/office/powerpoint/2010/main" val="654975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In a small scale network, we convert the PCH placement problem into a mixed integer linear programming (MILP) problem to find the optimal solution. We use standard linearization techniques to achieve this conversion process. Thus, the PCH placement problem is converted to a MILP problem, which is represented as this formulation and can be solved directly by existing commercial solvers.</a:t>
            </a:r>
          </a:p>
          <a:p>
            <a:pPr eaLnBrk="1" hangingPunct="1"/>
            <a:r>
              <a:rPr lang="en-US" altLang="zh-CN" b="0" i="0" dirty="0">
                <a:solidFill>
                  <a:srgbClr val="000000"/>
                </a:solidFill>
                <a:effectLst/>
                <a:latin typeface="Arial" panose="020B0604020202020204" pitchFamily="34" charset="0"/>
              </a:rPr>
              <a:t>However, our model involves the payments of mobile or IoT devices, and the scale of the PCNs may be very large, leading to an extremely large MILP problem, creating a bottleneck in the solvers’ computational performance. Hence we overcome this problem by proposing an approximation solution to solve the large-scale problem.</a:t>
            </a: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12</a:t>
            </a:fld>
            <a:endParaRPr lang="zh-CN" altLang="en-US"/>
          </a:p>
        </p:txBody>
      </p:sp>
    </p:spTree>
    <p:extLst>
      <p:ext uri="{BB962C8B-B14F-4D97-AF65-F5344CB8AC3E}">
        <p14:creationId xmlns:p14="http://schemas.microsoft.com/office/powerpoint/2010/main" val="638181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First, we introduce a lemma that reveals the relationship between the placement plan x and the assignment plan y. It shows that it is easy to find the optimal assignment plan y for a given placement plan x. The set of all possible placements of a smooth node is shown below. The objective function of the balance cost is translated into this equation. Next, we consider a well-studied class of set functions, called supermodular, as defined in Definition 2. We give Lemma 2 and the placement problem is transformed into minimizing the supermodular function f. It can be solved by a greedy approximation algorithm.</a:t>
            </a: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13</a:t>
            </a:fld>
            <a:endParaRPr lang="zh-CN" altLang="en-US"/>
          </a:p>
        </p:txBody>
      </p:sp>
      <p:graphicFrame>
        <p:nvGraphicFramePr>
          <p:cNvPr id="5" name="对象 4">
            <a:extLst>
              <a:ext uri="{FF2B5EF4-FFF2-40B4-BE49-F238E27FC236}">
                <a16:creationId xmlns:a16="http://schemas.microsoft.com/office/drawing/2014/main" id="{CC54FAA6-F203-45D1-802B-1BABF8E701BC}"/>
              </a:ext>
            </a:extLst>
          </p:cNvPr>
          <p:cNvGraphicFramePr>
            <a:graphicFrameLocks noChangeAspect="1"/>
          </p:cNvGraphicFramePr>
          <p:nvPr>
            <p:extLst>
              <p:ext uri="{D42A27DB-BD31-4B8C-83A1-F6EECF244321}">
                <p14:modId xmlns:p14="http://schemas.microsoft.com/office/powerpoint/2010/main" val="3240136058"/>
              </p:ext>
            </p:extLst>
          </p:nvPr>
        </p:nvGraphicFramePr>
        <p:xfrm>
          <a:off x="2882900" y="4470400"/>
          <a:ext cx="1092200" cy="203200"/>
        </p:xfrm>
        <a:graphic>
          <a:graphicData uri="http://schemas.openxmlformats.org/presentationml/2006/ole">
            <mc:AlternateContent xmlns:mc="http://schemas.openxmlformats.org/markup-compatibility/2006">
              <mc:Choice xmlns:v="urn:schemas-microsoft-com:vml" Requires="v">
                <p:oleObj spid="_x0000_s4340" name="Equation" r:id="rId4" imgW="1091880" imgH="203040" progId="Equation.DSMT4">
                  <p:embed/>
                </p:oleObj>
              </mc:Choice>
              <mc:Fallback>
                <p:oleObj name="Equation" r:id="rId4" imgW="1091880" imgH="203040" progId="Equation.DSMT4">
                  <p:embed/>
                  <p:pic>
                    <p:nvPicPr>
                      <p:cNvPr id="0" name=""/>
                      <p:cNvPicPr/>
                      <p:nvPr/>
                    </p:nvPicPr>
                    <p:blipFill>
                      <a:blip r:embed="rId5"/>
                      <a:stretch>
                        <a:fillRect/>
                      </a:stretch>
                    </p:blipFill>
                    <p:spPr>
                      <a:xfrm>
                        <a:off x="2882900" y="4470400"/>
                        <a:ext cx="1092200" cy="203200"/>
                      </a:xfrm>
                      <a:prstGeom prst="rect">
                        <a:avLst/>
                      </a:prstGeom>
                    </p:spPr>
                  </p:pic>
                </p:oleObj>
              </mc:Fallback>
            </mc:AlternateContent>
          </a:graphicData>
        </a:graphic>
      </p:graphicFrame>
    </p:spTree>
    <p:extLst>
      <p:ext uri="{BB962C8B-B14F-4D97-AF65-F5344CB8AC3E}">
        <p14:creationId xmlns:p14="http://schemas.microsoft.com/office/powerpoint/2010/main" val="1309191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With the placement problem out of the way, we now briefly describe the routing protocol we designed on the PCH. The goal of routing is to ensure that the channel funds in the network are fully utilized. Therefore, we model the total payment rate to seek maximization of utility. The demand constraint ensures that the total flow of all paths is no more than the total demand. The capacity constraint limits the upper bound of the flow rate.</a:t>
            </a:r>
            <a:r>
              <a:rPr lang="zh-CN" altLang="en-US" dirty="0"/>
              <a:t> </a:t>
            </a:r>
            <a:r>
              <a:rPr lang="en-US" altLang="zh-CN" dirty="0"/>
              <a:t>The balance constraint ensures that the flow rates in both directions of the channel are nearly equal. Therefore these three constraints can reduce PCN deadlocks as much as possible.</a:t>
            </a: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14</a:t>
            </a:fld>
            <a:endParaRPr lang="zh-CN" altLang="en-US"/>
          </a:p>
        </p:txBody>
      </p:sp>
    </p:spTree>
    <p:extLst>
      <p:ext uri="{BB962C8B-B14F-4D97-AF65-F5344CB8AC3E}">
        <p14:creationId xmlns:p14="http://schemas.microsoft.com/office/powerpoint/2010/main" val="1896702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In the following, we introduce the distributed routing algorithm. To calculate the fee used to control the flow rate, we assign a routing price to the channel. It consists of a capacity price and an imbalance price. The capacity price corresponds to the capacity constraint. The imbalance price corresponds to the balance constraint. Thus, the forwarding fee set according to these two prices also satisfies the constraints we define. Finally, the purpose of adjusting the payment rate is achieved to reduce the possibility of deadlock. In addition, congestion control further controls the window of the transaction queue, making the network almost deadlock-free.</a:t>
            </a:r>
            <a:br>
              <a:rPr lang="en-US" altLang="zh-CN" dirty="0"/>
            </a:b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15</a:t>
            </a:fld>
            <a:endParaRPr lang="zh-CN" altLang="en-US"/>
          </a:p>
        </p:txBody>
      </p:sp>
    </p:spTree>
    <p:extLst>
      <p:ext uri="{BB962C8B-B14F-4D97-AF65-F5344CB8AC3E}">
        <p14:creationId xmlns:p14="http://schemas.microsoft.com/office/powerpoint/2010/main" val="3354943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Our evaluation includes simulations using MATLAB and a complete implementation of the Lightning Network Daemon (LND) test network. We model the PCN at two scales, one for small networks (100 nodes) and the other for large networks (3000 nodes). The directed distribution for each transaction is generated on our processed Lightning Network real-world dataset, while the transaction values are generated on the same credit card dataset used by Spider. Note that we have confirmed that these transactions definitely cause some local deadlocks and contain large transactions that the Lightning Network cannot handle.</a:t>
            </a: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16</a:t>
            </a:fld>
            <a:endParaRPr lang="zh-CN" altLang="en-US"/>
          </a:p>
        </p:txBody>
      </p:sp>
    </p:spTree>
    <p:extLst>
      <p:ext uri="{BB962C8B-B14F-4D97-AF65-F5344CB8AC3E}">
        <p14:creationId xmlns:p14="http://schemas.microsoft.com/office/powerpoint/2010/main" val="4111714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First, we compare Splicer with other solutions under different metrics. The main vertical axis metrics are transaction success rate and normalized throughput. Transaction Success Rate (TSR) is the number of completed transactions divided by the number of generated transactions. a high TSR value indicates the stability of the model, i.e., its ability to handle transaction deadlocks and balance the network load. Standardized throughput is the ratio of the total value of completed payments to the total value of generated ones, normalized by the maximum throughput. The high throughput demonstrates the model's ability to perform a large number of concurrent transactions, further corroborating the TSR and proving the stability of the model. The horizontal axis metrics include channel size, transaction size, and network cycle update time. Figure 6 and Figure 7 show the comparison results at small and large scale, respectively. The results show that, overall, Splicer achieves an average improvement of about 50% in transaction success rate and about 30% in transaction throughput over existing schemes. These results show that Splicer can significantly improve performance scalability compared to existing techniques. In large-scale networks, the performance improvement of Splicer is even more significant. In addition, subsequent results show that Splicer's layout optimization results in smaller communication costs. Therefore, we recommend the use of Splicer in large-scale low-power scenarios.</a:t>
            </a: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17</a:t>
            </a:fld>
            <a:endParaRPr lang="zh-CN" altLang="en-US"/>
          </a:p>
        </p:txBody>
      </p:sp>
    </p:spTree>
    <p:extLst>
      <p:ext uri="{BB962C8B-B14F-4D97-AF65-F5344CB8AC3E}">
        <p14:creationId xmlns:p14="http://schemas.microsoft.com/office/powerpoint/2010/main" val="1926908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a:t>Figure 8 shows the results of the evaluation of the PCH placement problem, and Table 2 shows the different routing scenarios of Splicer. Due to time limitations, I won't describe it in detail.</a:t>
            </a: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18</a:t>
            </a:fld>
            <a:endParaRPr lang="zh-CN" altLang="en-US"/>
          </a:p>
        </p:txBody>
      </p:sp>
    </p:spTree>
    <p:extLst>
      <p:ext uri="{BB962C8B-B14F-4D97-AF65-F5344CB8AC3E}">
        <p14:creationId xmlns:p14="http://schemas.microsoft.com/office/powerpoint/2010/main" val="3804656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We propose a distributed routing mechanism with high scalability based on multiple PCHs to find a new compromise between decentralization and scalability of PCNs. PCHs route transaction flows in a PCN in an optimal deadlock-free manner. We formulate the PCH placement problem for network scalability and propose two solutions for small and large networks. To improve performance scalability, we design rate-based routing and congestion control protocols over PCHs. Extensive experimental results show that Splicer outperforms state-of-the-art techniques.</a:t>
            </a: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19</a:t>
            </a:fld>
            <a:endParaRPr lang="zh-CN" altLang="en-US"/>
          </a:p>
        </p:txBody>
      </p:sp>
    </p:spTree>
    <p:extLst>
      <p:ext uri="{BB962C8B-B14F-4D97-AF65-F5344CB8AC3E}">
        <p14:creationId xmlns:p14="http://schemas.microsoft.com/office/powerpoint/2010/main" val="672223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Arial" panose="020B0604020202020204" pitchFamily="34" charset="0"/>
              </a:rPr>
              <a:t>Now, I first introduce the background of our work. It belongs to the payment channel network (or PCN) domain of the second layer of blockchain (layer-2), namely, an off-chain technique to improve the blockchain</a:t>
            </a:r>
            <a:r>
              <a:rPr lang="zh-CN" altLang="en-US" b="0" i="0" dirty="0">
                <a:solidFill>
                  <a:srgbClr val="000000"/>
                </a:solidFill>
                <a:effectLst/>
                <a:latin typeface="Arial" panose="020B0604020202020204" pitchFamily="34" charset="0"/>
              </a:rPr>
              <a:t>‘</a:t>
            </a:r>
            <a:r>
              <a:rPr lang="en-US" altLang="zh-CN" b="0" i="0" dirty="0">
                <a:solidFill>
                  <a:srgbClr val="000000"/>
                </a:solidFill>
                <a:effectLst/>
                <a:latin typeface="Arial" panose="020B0604020202020204" pitchFamily="34" charset="0"/>
              </a:rPr>
              <a:t>s scalability. </a:t>
            </a:r>
            <a:r>
              <a:rPr lang="en-US" altLang="zh-CN" dirty="0"/>
              <a:t>The transaction process in the off-chain payment channel takes roughly five steps. ① First the blockchain participants lock some tokens on the smart contract for use in the off-chain payment channel. ②After confirming the locked tokens, the smart contract creates a payment channel for the participant. ③Participants can execute multiple fast off-chain transactions in the channel. ④Participants initiate settlement of off-chain transactions to the smart contract. ⑤ Finally, if the on-chain challengers do not dispute the settlement results, the off-chain transaction results are synchronized to the blockchain. Multiple payment channels between multiple users form a payment channel network. Finally, a Payment Channel Hub (PCH) connects senders and receivers in a PCN, and it improves payment routing efficiency and privacy.</a:t>
            </a:r>
            <a:br>
              <a:rPr lang="en-US" altLang="zh-CN" dirty="0"/>
            </a:br>
            <a:endParaRPr lang="en-US" altLang="zh-CN" b="0" i="0" dirty="0">
              <a:solidFill>
                <a:srgbClr val="00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2</a:t>
            </a:fld>
            <a:endParaRPr lang="zh-CN" altLang="en-US"/>
          </a:p>
        </p:txBody>
      </p:sp>
    </p:spTree>
    <p:extLst>
      <p:ext uri="{BB962C8B-B14F-4D97-AF65-F5344CB8AC3E}">
        <p14:creationId xmlns:p14="http://schemas.microsoft.com/office/powerpoint/2010/main" val="2765898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 concludes my report, thank you all.</a:t>
            </a: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20</a:t>
            </a:fld>
            <a:endParaRPr lang="zh-CN" altLang="en-US"/>
          </a:p>
        </p:txBody>
      </p:sp>
    </p:spTree>
    <p:extLst>
      <p:ext uri="{BB962C8B-B14F-4D97-AF65-F5344CB8AC3E}">
        <p14:creationId xmlns:p14="http://schemas.microsoft.com/office/powerpoint/2010/main" val="1989137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Then, we outline three work related to Payment Channel Hubs. The first paper is TumbleBit, which was published in NDSS 2017 and first proposed the PCH, called Tumbler. It provides intermediary services as an anonymous payment hub. TumbleBit proposes to use PCHs as an intermediary service, disrupting multiple payers and payees, with payments first going to a pool of funds, and then randomly rotating and disrupting payments to payees, thus enabling a Layer-2 anonymous payment channel.</a:t>
            </a:r>
          </a:p>
        </p:txBody>
      </p:sp>
      <p:sp>
        <p:nvSpPr>
          <p:cNvPr id="4" name="灯片编号占位符 3"/>
          <p:cNvSpPr>
            <a:spLocks noGrp="1"/>
          </p:cNvSpPr>
          <p:nvPr>
            <p:ph type="sldNum" sz="quarter" idx="5"/>
          </p:nvPr>
        </p:nvSpPr>
        <p:spPr/>
        <p:txBody>
          <a:bodyPr/>
          <a:lstStyle/>
          <a:p>
            <a:fld id="{161F816D-E1E2-4C33-9829-39E4DA7E6F1B}" type="slidenum">
              <a:rPr lang="zh-CN" altLang="en-US" smtClean="0"/>
              <a:t>3</a:t>
            </a:fld>
            <a:endParaRPr lang="zh-CN" altLang="en-US"/>
          </a:p>
        </p:txBody>
      </p:sp>
    </p:spTree>
    <p:extLst>
      <p:ext uri="{BB962C8B-B14F-4D97-AF65-F5344CB8AC3E}">
        <p14:creationId xmlns:p14="http://schemas.microsoft.com/office/powerpoint/2010/main" val="2909393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0000FF"/>
                </a:solidFill>
              </a:rPr>
              <a:t>The second related paper is BlindHub, which was published in S&amp;P 2023. It addresses the problem that all current Bitcoin-compatible PCH protocols require a fixed amount, and proposes the first Bitcoin-compatible PCH scheme that achieves relationship anonymity and payment amount variability. They first propose a BlindChannel, </a:t>
            </a:r>
            <a:r>
              <a:rPr kumimoji="1" lang="en-US" altLang="zh-CN" sz="1200" dirty="0"/>
              <a:t>a novel bi-directional payment channel protocol for privacy preserving payments, where one of the channel parties is unable to see the channel balances. Then, </a:t>
            </a:r>
            <a:r>
              <a:rPr kumimoji="1" lang="en-US" altLang="zh-CN" sz="1200" b="0" dirty="0">
                <a:solidFill>
                  <a:srgbClr val="0000FF"/>
                </a:solidFill>
              </a:rPr>
              <a:t>t</a:t>
            </a:r>
            <a:r>
              <a:rPr lang="en-US" altLang="zh-CN" sz="1200" b="0" dirty="0">
                <a:solidFill>
                  <a:srgbClr val="0000FF"/>
                </a:solidFill>
              </a:rPr>
              <a:t>hey</a:t>
            </a:r>
            <a:r>
              <a:rPr kumimoji="1" lang="en-US" altLang="zh-CN" sz="1200" dirty="0"/>
              <a:t> propose BlindHub, a three-party (sender, tumbler, receiver) protocol for private conditional payments.</a:t>
            </a:r>
            <a:r>
              <a:rPr kumimoji="1" lang="zh-CN" altLang="en-US" sz="1200" dirty="0"/>
              <a:t> </a:t>
            </a:r>
            <a:r>
              <a:rPr kumimoji="1" lang="en-US" altLang="zh-CN" sz="1200" dirty="0"/>
              <a:t>They introduced two new cryptographic primitives as building blocks for BlindHub, namely Blind Adapter Signature (BAS) and Flexible Blind Conditional Signature (FBCS).</a:t>
            </a:r>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4</a:t>
            </a:fld>
            <a:endParaRPr lang="zh-CN" altLang="en-US"/>
          </a:p>
        </p:txBody>
      </p:sp>
    </p:spTree>
    <p:extLst>
      <p:ext uri="{BB962C8B-B14F-4D97-AF65-F5344CB8AC3E}">
        <p14:creationId xmlns:p14="http://schemas.microsoft.com/office/powerpoint/2010/main" val="1680155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third related paper is Accio, which was published in CCS 2023. Accio also addresses the problem that most existing hub-based off-chain PCN solutions can only protect the identity privacy of traders at fixed transaction amounts, while variable amount solutions rely on structure-specific ZK proofs, introducing significant computation and communication overhead. They propose a randomizable signature primitive with updatable commitments to reduce computational and communication overhead while enabling hidden, updated and randomized channel states and removing the dependence on costly ZK verification.</a:t>
            </a:r>
            <a:br>
              <a:rPr lang="en-US" altLang="zh-CN" dirty="0"/>
            </a:br>
            <a:endParaRPr lang="en-US" altLang="zh-CN" sz="1200" b="0" dirty="0">
              <a:solidFill>
                <a:srgbClr val="0000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rgbClr val="0000FF"/>
              </a:solidFill>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5</a:t>
            </a:fld>
            <a:endParaRPr lang="zh-CN" altLang="en-US"/>
          </a:p>
        </p:txBody>
      </p:sp>
    </p:spTree>
    <p:extLst>
      <p:ext uri="{BB962C8B-B14F-4D97-AF65-F5344CB8AC3E}">
        <p14:creationId xmlns:p14="http://schemas.microsoft.com/office/powerpoint/2010/main" val="1304420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 describe the motivation for our work. Why do we study the optimal PCH placement problem and deadlock-free routing? As the frequency of PCN usage increases, its overall load rises rapidly and load imbalance gradually appears. Improper placement of PCHs in a PCN can easily lead to network traffic load imbalance. The source routing policy used in existing PCN schemes requires each sender to maintain a complete PCN topology and compute routes independently based on his/her own requests. In a large-scale network, the sender's performance is severely challenged, and failure to coordinate other requests can easily lead to deadlocks.</a:t>
            </a: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6</a:t>
            </a:fld>
            <a:endParaRPr lang="zh-CN" altLang="en-US"/>
          </a:p>
        </p:txBody>
      </p:sp>
    </p:spTree>
    <p:extLst>
      <p:ext uri="{BB962C8B-B14F-4D97-AF65-F5344CB8AC3E}">
        <p14:creationId xmlns:p14="http://schemas.microsoft.com/office/powerpoint/2010/main" val="3819638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table is a compilation of the existing state-of-the-art PCN scalable solutions in our paper, and we can see that they focus on routing strategies to improve performance. The placement problem, which is the first flaw, is never discussed. The existing PCHs inherit the above source routing flaw and design complex cryptographic primitives to provide unlinkability for off-chain payments to obfuscate the relationship between the two parties of a transaction, with limited scalability improvements, which is the second flaw.</a:t>
            </a:r>
          </a:p>
          <a:p>
            <a:r>
              <a:rPr lang="en-US" altLang="zh-CN" dirty="0"/>
              <a:t>Therefore, we face two main problems: the placement and routing problems of multiple PCHs. For the placement problem, from traditional single PCH routing, we study the topology, workflow, election and communication of multiple PCHs. For the routing problem, from traditional source routing and single-pick routing, we study outsourced routing and multi-path routing for multiple PCHs.</a:t>
            </a:r>
            <a:br>
              <a:rPr lang="zh-CN" altLang="en-US" dirty="0"/>
            </a:b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7</a:t>
            </a:fld>
            <a:endParaRPr lang="zh-CN" altLang="en-US"/>
          </a:p>
        </p:txBody>
      </p:sp>
    </p:spTree>
    <p:extLst>
      <p:ext uri="{BB962C8B-B14F-4D97-AF65-F5344CB8AC3E}">
        <p14:creationId xmlns:p14="http://schemas.microsoft.com/office/powerpoint/2010/main" val="331018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b="0" i="0" dirty="0">
                <a:solidFill>
                  <a:srgbClr val="000000"/>
                </a:solidFill>
                <a:effectLst/>
                <a:latin typeface="微软雅黑" panose="020B0503020204020204" pitchFamily="34" charset="-122"/>
                <a:ea typeface="微软雅黑" panose="020B0503020204020204" pitchFamily="34" charset="-122"/>
              </a:rPr>
              <a:t>Next, I present the system model of our solution, including its topology and workflow. The name of our solution is Splicer, and the proposed new PCH is called a smooth node. Figure 5(a) shows the star-like topology of the existing PCHs. A PCH opens payment channels for multiple clients separately. Therefore, clients need to route single-hop through an intermediate PCH to pay each other. </a:t>
            </a:r>
            <a:r>
              <a:rPr lang="en-US" altLang="zh-CN" dirty="0"/>
              <a:t>Figure 5(b) shows the topology of our scheme, where we model the PCN using a multi-star-like topology, where clients are evenly connected to PCHs. We define (multi-star-like PCN topology). In a PCN, there are multiple PCHs connected directly or indirectly. Clients trade with each other through PCHs that are directly connected to them. Notably, we proposed the first multi-star-like PCN with multiple PCHs.</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eaLnBrk="1" hangingPunct="1"/>
            <a:r>
              <a:rPr lang="en-US" altLang="zh-CN" dirty="0"/>
              <a:t>Figure 6 illustrates the workflow of a payment from client Ps to client Pr. First the system performs payment preparation, including client creation of the channels, establishment of secure communication, and payment initialization. During the initialization process, PCH Si obtains a pair of public and private keys from the key management group (KMG) to encrypt user transactions. Then the payment execution process starts. Step (1) ipu. the user encrypts the payment request into its directly connected PCH Si. Steps (2-3) exec and Get key. Si decrypts the transaction, splits it into K transaction units, and encrypts and sends it to the directly connected PCH </a:t>
            </a:r>
            <a:r>
              <a:rPr lang="en-US" altLang="zh-CN" dirty="0" err="1"/>
              <a:t>Sj</a:t>
            </a:r>
            <a:r>
              <a:rPr lang="en-US" altLang="zh-CN" dirty="0"/>
              <a:t> of client </a:t>
            </a:r>
            <a:r>
              <a:rPr lang="en-US" altLang="zh-CN" dirty="0" err="1"/>
              <a:t>Pr</a:t>
            </a:r>
            <a:r>
              <a:rPr lang="en-US" altLang="zh-CN" dirty="0"/>
              <a:t> via multipath. The encryption process of the transaction units also involves requesting the public-private key pair from KMG. In step (4), </a:t>
            </a:r>
            <a:r>
              <a:rPr lang="en-US" altLang="zh-CN" dirty="0" err="1"/>
              <a:t>Sj</a:t>
            </a:r>
            <a:r>
              <a:rPr lang="en-US" altLang="zh-CN" dirty="0"/>
              <a:t> receives all the transaction units and sends the funds to </a:t>
            </a:r>
            <a:r>
              <a:rPr lang="en-US" altLang="zh-CN" dirty="0" err="1"/>
              <a:t>Pr</a:t>
            </a:r>
            <a:r>
              <a:rPr lang="en-US" altLang="zh-CN" dirty="0"/>
              <a:t> at once, and then </a:t>
            </a:r>
            <a:r>
              <a:rPr lang="en-US" altLang="zh-CN" dirty="0" err="1"/>
              <a:t>Pr</a:t>
            </a:r>
            <a:r>
              <a:rPr lang="en-US" altLang="zh-CN" dirty="0"/>
              <a:t> returns the payment acknowledgement message. This is the general flow of the system.</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8</a:t>
            </a:fld>
            <a:endParaRPr lang="zh-CN" altLang="en-US"/>
          </a:p>
        </p:txBody>
      </p:sp>
    </p:spTree>
    <p:extLst>
      <p:ext uri="{BB962C8B-B14F-4D97-AF65-F5344CB8AC3E}">
        <p14:creationId xmlns:p14="http://schemas.microsoft.com/office/powerpoint/2010/main" val="1526211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1800" b="0" i="0" dirty="0">
                <a:solidFill>
                  <a:srgbClr val="000000"/>
                </a:solidFill>
                <a:effectLst/>
                <a:latin typeface="NimbusRomNo9L-Regu"/>
              </a:rPr>
              <a:t>We then briefly describe the trust model and communication process of Splicer. In Figure 7, Splicer runs a multi-winner voting algorithm in the smart contract (e.g., refer to the citation [17] in our paper), it efficiently allows all entities to fairly select a list of PCH candidates over a long period. The first selected candidate list of smooth nodes temporarily performs payment routing as actual PCHs. When the network state is stable, the candidate smooth nodes run a smart contract containing a placement optimization algorithm to determine the actual PCHs (long term running). Fig. 7 shows that this process is accompanied by the removal of redundant payment channels, thus reducing the complexity of the network.</a:t>
            </a:r>
          </a:p>
          <a:p>
            <a:pPr eaLnBrk="1" hangingPunct="1"/>
            <a:r>
              <a:rPr lang="en-US" altLang="zh-CN" sz="1800" b="0" i="0" dirty="0">
                <a:solidFill>
                  <a:srgbClr val="000000"/>
                </a:solidFill>
                <a:effectLst/>
                <a:latin typeface="NimbusRomNo9L-Medi"/>
              </a:rPr>
              <a:t>The communication model is shown in Figure 8, where Splicer operates in a bounded synchronous communication setting. </a:t>
            </a:r>
            <a:r>
              <a:rPr lang="en-US" altLang="zh-CN" sz="1800" b="0" i="0" dirty="0">
                <a:solidFill>
                  <a:srgbClr val="000000"/>
                </a:solidFill>
                <a:effectLst/>
                <a:latin typeface="NimbusRomNo9L-Regu"/>
              </a:rPr>
              <a:t>At the beginning of epoch </a:t>
            </a:r>
            <a:r>
              <a:rPr lang="en-US" altLang="zh-CN" sz="1800" b="0" i="1" dirty="0">
                <a:solidFill>
                  <a:srgbClr val="000000"/>
                </a:solidFill>
                <a:effectLst/>
                <a:latin typeface="CMMI10"/>
              </a:rPr>
              <a:t>e</a:t>
            </a:r>
            <a:r>
              <a:rPr lang="en-US" altLang="zh-CN" sz="1800" b="0" i="0" dirty="0">
                <a:solidFill>
                  <a:srgbClr val="000000"/>
                </a:solidFill>
                <a:effectLst/>
                <a:latin typeface="NimbusRomNo9L-Regu"/>
              </a:rPr>
              <a:t>+1, PCHs obtain and synchronize the final global information of the last epoch, including clients’ states and network data (e.g., topology, channel state, payment flow rate, etc). Meanwhile, after receiving directly connected clients’ local payment requests, each PCH makes distributed routing decisions based on the network data (final global information of epoch </a:t>
            </a:r>
            <a:r>
              <a:rPr lang="en-US" altLang="zh-CN" sz="1800" b="0" i="1" dirty="0">
                <a:solidFill>
                  <a:srgbClr val="000000"/>
                </a:solidFill>
                <a:effectLst/>
                <a:latin typeface="CMMI10"/>
              </a:rPr>
              <a:t>e</a:t>
            </a:r>
            <a:r>
              <a:rPr lang="en-US" altLang="zh-CN" sz="1800" b="0" i="0" dirty="0">
                <a:solidFill>
                  <a:srgbClr val="000000"/>
                </a:solidFill>
                <a:effectLst/>
                <a:latin typeface="NimbusRomNo9L-Regu"/>
              </a:rPr>
              <a:t>) and its clients’ new requests (local information of epoch </a:t>
            </a:r>
            <a:r>
              <a:rPr lang="en-US" altLang="zh-CN" sz="1800" b="0" i="1" dirty="0">
                <a:solidFill>
                  <a:srgbClr val="000000"/>
                </a:solidFill>
                <a:effectLst/>
                <a:latin typeface="CMMI10"/>
              </a:rPr>
              <a:t>e</a:t>
            </a:r>
            <a:r>
              <a:rPr lang="en-US" altLang="zh-CN" sz="1800" b="0" i="0" dirty="0">
                <a:solidFill>
                  <a:srgbClr val="000000"/>
                </a:solidFill>
                <a:effectLst/>
                <a:latin typeface="NimbusRomNo9L-Regu"/>
              </a:rPr>
              <a:t>+1). Finally, recipients generate the payment acknowledgments, which PCHs forward to senders. Splicer loops the above process.</a:t>
            </a:r>
            <a:r>
              <a:rPr lang="en-US" altLang="zh-CN" dirty="0"/>
              <a:t> </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9</a:t>
            </a:fld>
            <a:endParaRPr lang="zh-CN" altLang="en-US"/>
          </a:p>
        </p:txBody>
      </p:sp>
    </p:spTree>
    <p:extLst>
      <p:ext uri="{BB962C8B-B14F-4D97-AF65-F5344CB8AC3E}">
        <p14:creationId xmlns:p14="http://schemas.microsoft.com/office/powerpoint/2010/main" val="3046655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solidFill>
            <a:srgbClr val="003E8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rgbClr val="003E81"/>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页脚占位符 1">
            <a:extLst>
              <a:ext uri="{FF2B5EF4-FFF2-40B4-BE49-F238E27FC236}">
                <a16:creationId xmlns:a16="http://schemas.microsoft.com/office/drawing/2014/main" id="{77059197-66EB-41CF-9E55-80FE7566562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8741860-3921-4C6C-803B-99B9BE8C1B69}"/>
              </a:ext>
            </a:extLst>
          </p:cNvPr>
          <p:cNvSpPr>
            <a:spLocks noGrp="1"/>
          </p:cNvSpPr>
          <p:nvPr>
            <p:ph type="sldNum" sz="quarter" idx="12"/>
          </p:nvPr>
        </p:nvSpPr>
        <p:spPr/>
        <p:txBody>
          <a:bodyPr/>
          <a:lstStyle/>
          <a:p>
            <a:fld id="{1446006D-88F2-4575-8DB4-2FA8AB281138}" type="slidenum">
              <a:rPr lang="zh-CN" altLang="en-US" smtClean="0"/>
              <a:t>‹#›</a:t>
            </a:fld>
            <a:endParaRPr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768069" y="-689529"/>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17" name="组 16"/>
          <p:cNvGrpSpPr/>
          <p:nvPr userDrawn="1"/>
        </p:nvGrpSpPr>
        <p:grpSpPr>
          <a:xfrm>
            <a:off x="-2768069" y="-689529"/>
            <a:ext cx="8744932" cy="8460344"/>
            <a:chOff x="3447068" y="836877"/>
            <a:chExt cx="5039295" cy="4875300"/>
          </a:xfrm>
        </p:grpSpPr>
        <p:sp>
          <p:nvSpPr>
            <p:cNvPr id="18"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1"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19" name="组 18"/>
          <p:cNvGrpSpPr/>
          <p:nvPr userDrawn="1"/>
        </p:nvGrpSpPr>
        <p:grpSpPr>
          <a:xfrm>
            <a:off x="-2970361" y="-937528"/>
            <a:ext cx="8457367" cy="8765304"/>
            <a:chOff x="3330497" y="693967"/>
            <a:chExt cx="4873585" cy="5051034"/>
          </a:xfrm>
        </p:grpSpPr>
        <p:sp>
          <p:nvSpPr>
            <p:cNvPr id="20" name="椭圆 1"/>
            <p:cNvSpPr/>
            <p:nvPr userDrawn="1"/>
          </p:nvSpPr>
          <p:spPr>
            <a:xfrm>
              <a:off x="3330497" y="69396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rgbClr val="003E81">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5" name="椭圆 1"/>
            <p:cNvSpPr/>
            <p:nvPr userDrawn="1"/>
          </p:nvSpPr>
          <p:spPr>
            <a:xfrm rot="8851590">
              <a:off x="3330498" y="1252803"/>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23" name="组 22"/>
          <p:cNvGrpSpPr/>
          <p:nvPr userDrawn="1"/>
        </p:nvGrpSpPr>
        <p:grpSpPr>
          <a:xfrm>
            <a:off x="-2768069" y="-689529"/>
            <a:ext cx="8744932" cy="8460344"/>
            <a:chOff x="3447068" y="836877"/>
            <a:chExt cx="5039295" cy="4875300"/>
          </a:xfrm>
        </p:grpSpPr>
        <p:sp>
          <p:nvSpPr>
            <p:cNvPr id="24"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7"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115BB23-8F2A-4037-BA2D-78E1BC5A80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3" name="灯片编号占位符 2">
            <a:extLst>
              <a:ext uri="{FF2B5EF4-FFF2-40B4-BE49-F238E27FC236}">
                <a16:creationId xmlns:a16="http://schemas.microsoft.com/office/drawing/2014/main" id="{AB195457-C13F-4B67-B949-6DF370EEC39B}"/>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46006D-88F2-4575-8DB4-2FA8AB281138}" type="slidenum">
              <a:rPr lang="zh-CN" altLang="en-US" smtClean="0"/>
              <a:t>‹#›</a:t>
            </a:fld>
            <a:endParaRPr lang="zh-CN" altLang="en-US"/>
          </a:p>
        </p:txBody>
      </p:sp>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5.bin"/><Relationship Id="rId18" Type="http://schemas.openxmlformats.org/officeDocument/2006/relationships/image" Target="../media/image36.wmf"/><Relationship Id="rId3" Type="http://schemas.openxmlformats.org/officeDocument/2006/relationships/notesSlide" Target="../notesSlides/notesSlide11.xml"/><Relationship Id="rId7" Type="http://schemas.openxmlformats.org/officeDocument/2006/relationships/oleObject" Target="../embeddings/oleObject2.bin"/><Relationship Id="rId12" Type="http://schemas.openxmlformats.org/officeDocument/2006/relationships/image" Target="../media/image33.wmf"/><Relationship Id="rId17" Type="http://schemas.openxmlformats.org/officeDocument/2006/relationships/oleObject" Target="../embeddings/oleObject7.bin"/><Relationship Id="rId2" Type="http://schemas.openxmlformats.org/officeDocument/2006/relationships/slideLayout" Target="../slideLayouts/slideLayout16.xml"/><Relationship Id="rId16" Type="http://schemas.openxmlformats.org/officeDocument/2006/relationships/image" Target="../media/image35.wmf"/><Relationship Id="rId1" Type="http://schemas.openxmlformats.org/officeDocument/2006/relationships/vmlDrawing" Target="../drawings/vmlDrawing1.vml"/><Relationship Id="rId6" Type="http://schemas.openxmlformats.org/officeDocument/2006/relationships/image" Target="../media/image30.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6.bin"/><Relationship Id="rId10" Type="http://schemas.openxmlformats.org/officeDocument/2006/relationships/image" Target="../media/image32.wmf"/><Relationship Id="rId4" Type="http://schemas.openxmlformats.org/officeDocument/2006/relationships/image" Target="../media/image2.emf"/><Relationship Id="rId9" Type="http://schemas.openxmlformats.org/officeDocument/2006/relationships/oleObject" Target="../embeddings/oleObject3.bin"/><Relationship Id="rId14" Type="http://schemas.openxmlformats.org/officeDocument/2006/relationships/image" Target="../media/image34.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40.wmf"/><Relationship Id="rId18" Type="http://schemas.openxmlformats.org/officeDocument/2006/relationships/oleObject" Target="../embeddings/oleObject14.bin"/><Relationship Id="rId26" Type="http://schemas.openxmlformats.org/officeDocument/2006/relationships/image" Target="../media/image47.png"/><Relationship Id="rId3" Type="http://schemas.openxmlformats.org/officeDocument/2006/relationships/slideLayout" Target="../slideLayouts/slideLayout16.xml"/><Relationship Id="rId21" Type="http://schemas.openxmlformats.org/officeDocument/2006/relationships/image" Target="../media/image44.wmf"/><Relationship Id="rId7" Type="http://schemas.openxmlformats.org/officeDocument/2006/relationships/image" Target="../media/image37.wmf"/><Relationship Id="rId12" Type="http://schemas.openxmlformats.org/officeDocument/2006/relationships/oleObject" Target="../embeddings/oleObject11.bin"/><Relationship Id="rId17" Type="http://schemas.openxmlformats.org/officeDocument/2006/relationships/image" Target="../media/image42.wmf"/><Relationship Id="rId25" Type="http://schemas.openxmlformats.org/officeDocument/2006/relationships/image" Target="../media/image46.wmf"/><Relationship Id="rId2" Type="http://schemas.openxmlformats.org/officeDocument/2006/relationships/tags" Target="../tags/tag1.xml"/><Relationship Id="rId16" Type="http://schemas.openxmlformats.org/officeDocument/2006/relationships/oleObject" Target="../embeddings/oleObject13.bin"/><Relationship Id="rId20"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oleObject" Target="../embeddings/oleObject8.bin"/><Relationship Id="rId11" Type="http://schemas.openxmlformats.org/officeDocument/2006/relationships/image" Target="../media/image39.wmf"/><Relationship Id="rId24" Type="http://schemas.openxmlformats.org/officeDocument/2006/relationships/oleObject" Target="../embeddings/oleObject17.bin"/><Relationship Id="rId5" Type="http://schemas.openxmlformats.org/officeDocument/2006/relationships/image" Target="../media/image2.emf"/><Relationship Id="rId15" Type="http://schemas.openxmlformats.org/officeDocument/2006/relationships/image" Target="../media/image41.wmf"/><Relationship Id="rId23" Type="http://schemas.openxmlformats.org/officeDocument/2006/relationships/image" Target="../media/image45.emf"/><Relationship Id="rId10" Type="http://schemas.openxmlformats.org/officeDocument/2006/relationships/oleObject" Target="../embeddings/oleObject10.bin"/><Relationship Id="rId19" Type="http://schemas.openxmlformats.org/officeDocument/2006/relationships/image" Target="../media/image43.wmf"/><Relationship Id="rId4" Type="http://schemas.openxmlformats.org/officeDocument/2006/relationships/notesSlide" Target="../notesSlides/notesSlide12.xml"/><Relationship Id="rId9" Type="http://schemas.openxmlformats.org/officeDocument/2006/relationships/image" Target="../media/image38.wmf"/><Relationship Id="rId14" Type="http://schemas.openxmlformats.org/officeDocument/2006/relationships/oleObject" Target="../embeddings/oleObject12.bin"/><Relationship Id="rId22" Type="http://schemas.openxmlformats.org/officeDocument/2006/relationships/oleObject" Target="../embeddings/oleObject16.bin"/></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oleObject" Target="../embeddings/oleObject21.bin"/><Relationship Id="rId18" Type="http://schemas.openxmlformats.org/officeDocument/2006/relationships/image" Target="../media/image53.wmf"/><Relationship Id="rId26" Type="http://schemas.openxmlformats.org/officeDocument/2006/relationships/image" Target="../media/image57.wmf"/><Relationship Id="rId3" Type="http://schemas.openxmlformats.org/officeDocument/2006/relationships/slideLayout" Target="../slideLayouts/slideLayout16.xml"/><Relationship Id="rId21" Type="http://schemas.openxmlformats.org/officeDocument/2006/relationships/oleObject" Target="../embeddings/oleObject25.bin"/><Relationship Id="rId7" Type="http://schemas.openxmlformats.org/officeDocument/2006/relationships/image" Target="../media/image48.wmf"/><Relationship Id="rId12" Type="http://schemas.openxmlformats.org/officeDocument/2006/relationships/image" Target="../media/image50.wmf"/><Relationship Id="rId17" Type="http://schemas.openxmlformats.org/officeDocument/2006/relationships/oleObject" Target="../embeddings/oleObject23.bin"/><Relationship Id="rId25" Type="http://schemas.openxmlformats.org/officeDocument/2006/relationships/oleObject" Target="../embeddings/oleObject27.bin"/><Relationship Id="rId2" Type="http://schemas.openxmlformats.org/officeDocument/2006/relationships/tags" Target="../tags/tag2.xml"/><Relationship Id="rId16" Type="http://schemas.openxmlformats.org/officeDocument/2006/relationships/image" Target="../media/image52.wmf"/><Relationship Id="rId20" Type="http://schemas.openxmlformats.org/officeDocument/2006/relationships/image" Target="../media/image54.wmf"/><Relationship Id="rId29" Type="http://schemas.openxmlformats.org/officeDocument/2006/relationships/image" Target="../media/image60.png"/><Relationship Id="rId1" Type="http://schemas.openxmlformats.org/officeDocument/2006/relationships/vmlDrawing" Target="../drawings/vmlDrawing3.vml"/><Relationship Id="rId6" Type="http://schemas.openxmlformats.org/officeDocument/2006/relationships/oleObject" Target="../embeddings/oleObject18.bin"/><Relationship Id="rId11" Type="http://schemas.openxmlformats.org/officeDocument/2006/relationships/oleObject" Target="../embeddings/oleObject20.bin"/><Relationship Id="rId24" Type="http://schemas.openxmlformats.org/officeDocument/2006/relationships/image" Target="../media/image56.wmf"/><Relationship Id="rId5" Type="http://schemas.openxmlformats.org/officeDocument/2006/relationships/image" Target="../media/image2.emf"/><Relationship Id="rId15" Type="http://schemas.openxmlformats.org/officeDocument/2006/relationships/oleObject" Target="../embeddings/oleObject22.bin"/><Relationship Id="rId23" Type="http://schemas.openxmlformats.org/officeDocument/2006/relationships/oleObject" Target="../embeddings/oleObject26.bin"/><Relationship Id="rId28" Type="http://schemas.openxmlformats.org/officeDocument/2006/relationships/image" Target="../media/image58.wmf"/><Relationship Id="rId10" Type="http://schemas.openxmlformats.org/officeDocument/2006/relationships/image" Target="../media/image49.wmf"/><Relationship Id="rId19" Type="http://schemas.openxmlformats.org/officeDocument/2006/relationships/oleObject" Target="../embeddings/oleObject24.bin"/><Relationship Id="rId4" Type="http://schemas.openxmlformats.org/officeDocument/2006/relationships/notesSlide" Target="../notesSlides/notesSlide13.xml"/><Relationship Id="rId9" Type="http://schemas.openxmlformats.org/officeDocument/2006/relationships/oleObject" Target="../embeddings/oleObject19.bin"/><Relationship Id="rId14" Type="http://schemas.openxmlformats.org/officeDocument/2006/relationships/image" Target="../media/image51.wmf"/><Relationship Id="rId22" Type="http://schemas.openxmlformats.org/officeDocument/2006/relationships/image" Target="../media/image55.wmf"/><Relationship Id="rId27" Type="http://schemas.openxmlformats.org/officeDocument/2006/relationships/oleObject" Target="../embeddings/oleObject28.bin"/></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emf"/><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grpSp>
        <p:nvGrpSpPr>
          <p:cNvPr id="13" name="组合 12">
            <a:extLst>
              <a:ext uri="{FF2B5EF4-FFF2-40B4-BE49-F238E27FC236}">
                <a16:creationId xmlns:a16="http://schemas.microsoft.com/office/drawing/2014/main" id="{AE900B11-A506-9AF1-E746-A279B3A6F522}"/>
              </a:ext>
            </a:extLst>
          </p:cNvPr>
          <p:cNvGrpSpPr/>
          <p:nvPr/>
        </p:nvGrpSpPr>
        <p:grpSpPr>
          <a:xfrm>
            <a:off x="693623" y="1700808"/>
            <a:ext cx="10804754" cy="4145106"/>
            <a:chOff x="693623" y="1700808"/>
            <a:chExt cx="10804754" cy="4145106"/>
          </a:xfrm>
        </p:grpSpPr>
        <p:sp>
          <p:nvSpPr>
            <p:cNvPr id="4" name="文本框 3">
              <a:extLst>
                <a:ext uri="{FF2B5EF4-FFF2-40B4-BE49-F238E27FC236}">
                  <a16:creationId xmlns:a16="http://schemas.microsoft.com/office/drawing/2014/main" id="{4EE5FA03-7BA6-AB58-F8AD-F9726609892B}"/>
                </a:ext>
              </a:extLst>
            </p:cNvPr>
            <p:cNvSpPr txBox="1"/>
            <p:nvPr/>
          </p:nvSpPr>
          <p:spPr>
            <a:xfrm>
              <a:off x="693623" y="1700808"/>
              <a:ext cx="10804754" cy="1077218"/>
            </a:xfrm>
            <a:prstGeom prst="rect">
              <a:avLst/>
            </a:prstGeom>
            <a:noFill/>
          </p:spPr>
          <p:txBody>
            <a:bodyPr wrap="square">
              <a:spAutoFit/>
            </a:bodyPr>
            <a:lstStyle/>
            <a:p>
              <a:pPr algn="ctr"/>
              <a:r>
                <a:rPr lang="en-US" altLang="zh-CN" sz="3200" b="1" i="0" dirty="0">
                  <a:solidFill>
                    <a:srgbClr val="003E81"/>
                  </a:solidFill>
                  <a:effectLst/>
                  <a:latin typeface="Arial" panose="020B0604020202020204" pitchFamily="34" charset="0"/>
                  <a:cs typeface="Arial" panose="020B0604020202020204" pitchFamily="34" charset="0"/>
                </a:rPr>
                <a:t>Optimal Hub Placement and Deadlock-Free Routing for Payment Channel Network Scalability</a:t>
              </a:r>
              <a:endParaRPr lang="zh-CN" altLang="en-US" sz="3200" b="1" dirty="0">
                <a:solidFill>
                  <a:srgbClr val="003E81"/>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2BC93052-C1C3-1C6E-5519-F41B5E501BD4}"/>
                </a:ext>
              </a:extLst>
            </p:cNvPr>
            <p:cNvSpPr txBox="1"/>
            <p:nvPr/>
          </p:nvSpPr>
          <p:spPr>
            <a:xfrm>
              <a:off x="2423592" y="3059668"/>
              <a:ext cx="7344816" cy="646331"/>
            </a:xfrm>
            <a:prstGeom prst="rect">
              <a:avLst/>
            </a:prstGeom>
            <a:noFill/>
          </p:spPr>
          <p:txBody>
            <a:bodyPr wrap="square">
              <a:spAutoFit/>
            </a:bodyPr>
            <a:lstStyle/>
            <a:p>
              <a:pPr algn="ctr"/>
              <a:r>
                <a:rPr lang="en-US" altLang="zh-CN" i="0" baseline="30000" dirty="0">
                  <a:effectLst/>
                  <a:latin typeface="Arial" panose="020B0604020202020204" pitchFamily="34" charset="0"/>
                  <a:cs typeface="Arial" panose="020B0604020202020204" pitchFamily="34" charset="0"/>
                </a:rPr>
                <a:t>1</a:t>
              </a:r>
              <a:r>
                <a:rPr lang="en-US" altLang="zh-CN" b="1" i="0" dirty="0">
                  <a:solidFill>
                    <a:srgbClr val="003E81"/>
                  </a:solidFill>
                  <a:effectLst/>
                  <a:latin typeface="Arial" panose="020B0604020202020204" pitchFamily="34" charset="0"/>
                  <a:cs typeface="Arial" panose="020B0604020202020204" pitchFamily="34" charset="0"/>
                </a:rPr>
                <a:t>Lingxiao Yang</a:t>
              </a:r>
              <a:r>
                <a:rPr lang="en-US" altLang="zh-CN" b="0" i="0" dirty="0">
                  <a:solidFill>
                    <a:srgbClr val="000000"/>
                  </a:solidFill>
                  <a:effectLst/>
                  <a:latin typeface="Arial" panose="020B0604020202020204" pitchFamily="34" charset="0"/>
                  <a:cs typeface="Arial" panose="020B0604020202020204" pitchFamily="34" charset="0"/>
                </a:rPr>
                <a:t>, </a:t>
              </a:r>
              <a:r>
                <a:rPr lang="en-US" altLang="zh-CN" b="0" i="0" baseline="30000" dirty="0">
                  <a:solidFill>
                    <a:srgbClr val="000000"/>
                  </a:solidFill>
                  <a:effectLst/>
                  <a:latin typeface="Arial" panose="020B0604020202020204" pitchFamily="34" charset="0"/>
                  <a:cs typeface="Arial" panose="020B0604020202020204" pitchFamily="34" charset="0"/>
                </a:rPr>
                <a:t>1</a:t>
              </a:r>
              <a:r>
                <a:rPr lang="en-US" altLang="zh-CN" b="0" i="0" dirty="0">
                  <a:solidFill>
                    <a:srgbClr val="000000"/>
                  </a:solidFill>
                  <a:effectLst/>
                  <a:latin typeface="Arial" panose="020B0604020202020204" pitchFamily="34" charset="0"/>
                  <a:cs typeface="Arial" panose="020B0604020202020204" pitchFamily="34" charset="0"/>
                </a:rPr>
                <a:t>Xuewen Dong, </a:t>
              </a:r>
              <a:r>
                <a:rPr lang="en-US" altLang="zh-CN" b="0" i="0" baseline="30000" dirty="0">
                  <a:solidFill>
                    <a:srgbClr val="000000"/>
                  </a:solidFill>
                  <a:effectLst/>
                  <a:latin typeface="Arial" panose="020B0604020202020204" pitchFamily="34" charset="0"/>
                  <a:cs typeface="Arial" panose="020B0604020202020204" pitchFamily="34" charset="0"/>
                </a:rPr>
                <a:t>2</a:t>
              </a:r>
              <a:r>
                <a:rPr lang="en-US" altLang="zh-CN" b="0" i="0" dirty="0">
                  <a:solidFill>
                    <a:srgbClr val="000000"/>
                  </a:solidFill>
                  <a:effectLst/>
                  <a:latin typeface="Arial" panose="020B0604020202020204" pitchFamily="34" charset="0"/>
                  <a:cs typeface="Arial" panose="020B0604020202020204" pitchFamily="34" charset="0"/>
                </a:rPr>
                <a:t>Sheng Gao, </a:t>
              </a:r>
              <a:r>
                <a:rPr lang="en-US" altLang="zh-CN" b="0" i="0" baseline="30000" dirty="0">
                  <a:solidFill>
                    <a:srgbClr val="000000"/>
                  </a:solidFill>
                  <a:effectLst/>
                  <a:latin typeface="Arial" panose="020B0604020202020204" pitchFamily="34" charset="0"/>
                  <a:cs typeface="Arial" panose="020B0604020202020204" pitchFamily="34" charset="0"/>
                </a:rPr>
                <a:t>3</a:t>
              </a:r>
              <a:r>
                <a:rPr lang="en-US" altLang="zh-CN" b="0" i="0" dirty="0">
                  <a:solidFill>
                    <a:srgbClr val="000000"/>
                  </a:solidFill>
                  <a:effectLst/>
                  <a:latin typeface="Arial" panose="020B0604020202020204" pitchFamily="34" charset="0"/>
                  <a:cs typeface="Arial" panose="020B0604020202020204" pitchFamily="34" charset="0"/>
                </a:rPr>
                <a:t>Qiang Qu</a:t>
              </a:r>
              <a:endParaRPr lang="en-US" altLang="zh-CN" dirty="0">
                <a:solidFill>
                  <a:srgbClr val="000000"/>
                </a:solidFill>
                <a:latin typeface="Arial" panose="020B0604020202020204" pitchFamily="34" charset="0"/>
                <a:cs typeface="Arial" panose="020B0604020202020204" pitchFamily="34" charset="0"/>
              </a:endParaRPr>
            </a:p>
            <a:p>
              <a:pPr algn="ctr"/>
              <a:r>
                <a:rPr lang="en-US" altLang="zh-CN" b="0" i="0" baseline="30000" dirty="0">
                  <a:solidFill>
                    <a:srgbClr val="000000"/>
                  </a:solidFill>
                  <a:effectLst/>
                  <a:latin typeface="Arial" panose="020B0604020202020204" pitchFamily="34" charset="0"/>
                  <a:cs typeface="Arial" panose="020B0604020202020204" pitchFamily="34" charset="0"/>
                </a:rPr>
                <a:t>1</a:t>
              </a:r>
              <a:r>
                <a:rPr lang="en-US" altLang="zh-CN" b="0" i="0" dirty="0">
                  <a:solidFill>
                    <a:srgbClr val="000000"/>
                  </a:solidFill>
                  <a:effectLst/>
                  <a:latin typeface="Arial" panose="020B0604020202020204" pitchFamily="34" charset="0"/>
                  <a:cs typeface="Arial" panose="020B0604020202020204" pitchFamily="34" charset="0"/>
                </a:rPr>
                <a:t>Xiaodong Zhang, </a:t>
              </a:r>
              <a:r>
                <a:rPr lang="en-US" altLang="zh-CN" b="0" i="0" baseline="30000" dirty="0">
                  <a:solidFill>
                    <a:srgbClr val="000000"/>
                  </a:solidFill>
                  <a:effectLst/>
                  <a:latin typeface="Arial" panose="020B0604020202020204" pitchFamily="34" charset="0"/>
                  <a:cs typeface="Arial" panose="020B0604020202020204" pitchFamily="34" charset="0"/>
                </a:rPr>
                <a:t>4</a:t>
              </a:r>
              <a:r>
                <a:rPr lang="en-US" altLang="zh-CN" b="0" i="0" dirty="0">
                  <a:solidFill>
                    <a:srgbClr val="000000"/>
                  </a:solidFill>
                  <a:effectLst/>
                  <a:latin typeface="Arial" panose="020B0604020202020204" pitchFamily="34" charset="0"/>
                  <a:cs typeface="Arial" panose="020B0604020202020204" pitchFamily="34" charset="0"/>
                </a:rPr>
                <a:t>Wensheng Tian and </a:t>
              </a:r>
              <a:r>
                <a:rPr lang="en-US" altLang="zh-CN" b="0" i="0" baseline="30000" dirty="0">
                  <a:solidFill>
                    <a:srgbClr val="000000"/>
                  </a:solidFill>
                  <a:effectLst/>
                  <a:latin typeface="Arial" panose="020B0604020202020204" pitchFamily="34" charset="0"/>
                  <a:cs typeface="Arial" panose="020B0604020202020204" pitchFamily="34" charset="0"/>
                </a:rPr>
                <a:t>1</a:t>
              </a:r>
              <a:r>
                <a:rPr lang="en-US" altLang="zh-CN" b="0" i="0" dirty="0">
                  <a:solidFill>
                    <a:srgbClr val="000000"/>
                  </a:solidFill>
                  <a:effectLst/>
                  <a:latin typeface="Arial" panose="020B0604020202020204" pitchFamily="34" charset="0"/>
                  <a:cs typeface="Arial" panose="020B0604020202020204" pitchFamily="34" charset="0"/>
                </a:rPr>
                <a:t>Yulong Shen</a:t>
              </a:r>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297C058-636B-C501-1D70-19B5A9A9B345}"/>
                </a:ext>
              </a:extLst>
            </p:cNvPr>
            <p:cNvSpPr txBox="1"/>
            <p:nvPr/>
          </p:nvSpPr>
          <p:spPr>
            <a:xfrm>
              <a:off x="1919536" y="3900613"/>
              <a:ext cx="8303616" cy="1323439"/>
            </a:xfrm>
            <a:prstGeom prst="rect">
              <a:avLst/>
            </a:prstGeom>
            <a:noFill/>
          </p:spPr>
          <p:txBody>
            <a:bodyPr wrap="square">
              <a:spAutoFit/>
            </a:bodyPr>
            <a:lstStyle/>
            <a:p>
              <a:pPr algn="ctr"/>
              <a:r>
                <a:rPr lang="en-US" altLang="zh-CN" sz="2000" baseline="30000" dirty="0">
                  <a:latin typeface="Arial" panose="020B0604020202020204" pitchFamily="34" charset="0"/>
                  <a:cs typeface="Arial" panose="020B0604020202020204" pitchFamily="34" charset="0"/>
                </a:rPr>
                <a:t>1</a:t>
              </a:r>
              <a:r>
                <a:rPr lang="en-US" altLang="zh-CN" sz="2000" b="0" i="0" dirty="0">
                  <a:solidFill>
                    <a:srgbClr val="000000"/>
                  </a:solidFill>
                  <a:effectLst/>
                  <a:latin typeface="Arial" panose="020B0604020202020204" pitchFamily="34" charset="0"/>
                  <a:cs typeface="Arial" panose="020B0604020202020204" pitchFamily="34" charset="0"/>
                </a:rPr>
                <a:t>Xidian University</a:t>
              </a:r>
            </a:p>
            <a:p>
              <a:pPr algn="ctr"/>
              <a:r>
                <a:rPr lang="en-US" altLang="zh-CN" sz="2000" baseline="30000" dirty="0">
                  <a:latin typeface="Arial" panose="020B0604020202020204" pitchFamily="34" charset="0"/>
                  <a:cs typeface="Arial" panose="020B0604020202020204" pitchFamily="34" charset="0"/>
                </a:rPr>
                <a:t>2</a:t>
              </a:r>
              <a:r>
                <a:rPr lang="en-US" altLang="zh-CN" sz="2000" b="0" i="0" dirty="0">
                  <a:solidFill>
                    <a:srgbClr val="000000"/>
                  </a:solidFill>
                  <a:effectLst/>
                  <a:latin typeface="Arial" panose="020B0604020202020204" pitchFamily="34" charset="0"/>
                  <a:cs typeface="Arial" panose="020B0604020202020204" pitchFamily="34" charset="0"/>
                </a:rPr>
                <a:t>Central University of Finance and Economics</a:t>
              </a:r>
            </a:p>
            <a:p>
              <a:pPr algn="ctr"/>
              <a:r>
                <a:rPr lang="en-US" altLang="zh-CN" sz="2000" baseline="30000" dirty="0">
                  <a:solidFill>
                    <a:srgbClr val="000000"/>
                  </a:solidFill>
                  <a:latin typeface="Arial" panose="020B0604020202020204" pitchFamily="34" charset="0"/>
                  <a:cs typeface="Arial" panose="020B0604020202020204" pitchFamily="34" charset="0"/>
                </a:rPr>
                <a:t>3</a:t>
              </a:r>
              <a:r>
                <a:rPr lang="en-US" altLang="zh-CN" sz="2000" dirty="0">
                  <a:solidFill>
                    <a:srgbClr val="000000"/>
                  </a:solidFill>
                  <a:latin typeface="Arial" panose="020B0604020202020204" pitchFamily="34" charset="0"/>
                  <a:cs typeface="Arial" panose="020B0604020202020204" pitchFamily="34" charset="0"/>
                </a:rPr>
                <a:t>Chinese Academy of Sciences; Huawei Cloud Tech Co., Ltd</a:t>
              </a:r>
            </a:p>
            <a:p>
              <a:pPr algn="ctr"/>
              <a:r>
                <a:rPr lang="en-US" altLang="zh-CN" sz="2000" baseline="30000" dirty="0">
                  <a:solidFill>
                    <a:srgbClr val="000000"/>
                  </a:solidFill>
                  <a:latin typeface="Arial" panose="020B0604020202020204" pitchFamily="34" charset="0"/>
                  <a:cs typeface="Arial" panose="020B0604020202020204" pitchFamily="34" charset="0"/>
                </a:rPr>
                <a:t>4</a:t>
              </a:r>
              <a:r>
                <a:rPr lang="en-US" altLang="zh-CN" sz="2000" b="0" i="0" dirty="0">
                  <a:solidFill>
                    <a:srgbClr val="000000"/>
                  </a:solidFill>
                  <a:effectLst/>
                  <a:latin typeface="Arial" panose="020B0604020202020204" pitchFamily="34" charset="0"/>
                  <a:cs typeface="Arial" panose="020B0604020202020204" pitchFamily="34" charset="0"/>
                </a:rPr>
                <a:t>Nanhu Lab</a:t>
              </a:r>
              <a:r>
                <a:rPr lang="en-US" altLang="zh-CN" dirty="0">
                  <a:solidFill>
                    <a:srgbClr val="000000"/>
                  </a:solidFill>
                  <a:latin typeface="Arial" panose="020B0604020202020204" pitchFamily="34" charset="0"/>
                  <a:cs typeface="Arial" panose="020B0604020202020204" pitchFamily="34" charset="0"/>
                </a:rPr>
                <a:t>	</a:t>
              </a:r>
              <a:endParaRPr lang="zh-CN" altLang="en-US"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A07347D3-5B81-ED1F-0017-9C833DC42DDF}"/>
                </a:ext>
              </a:extLst>
            </p:cNvPr>
            <p:cNvSpPr txBox="1"/>
            <p:nvPr/>
          </p:nvSpPr>
          <p:spPr>
            <a:xfrm>
              <a:off x="3048000" y="5476582"/>
              <a:ext cx="6096000" cy="369332"/>
            </a:xfrm>
            <a:prstGeom prst="rect">
              <a:avLst/>
            </a:prstGeom>
            <a:noFill/>
          </p:spPr>
          <p:txBody>
            <a:bodyPr wrap="square">
              <a:spAutoFit/>
            </a:bodyPr>
            <a:lstStyle/>
            <a:p>
              <a:pPr algn="ctr"/>
              <a:r>
                <a:rPr lang="en-US" altLang="zh-CN" sz="1800" b="0" i="0" dirty="0">
                  <a:solidFill>
                    <a:srgbClr val="000000"/>
                  </a:solidFill>
                  <a:effectLst/>
                  <a:latin typeface="Arial" panose="020B0604020202020204" pitchFamily="34" charset="0"/>
                  <a:cs typeface="Arial" panose="020B0604020202020204" pitchFamily="34" charset="0"/>
                </a:rPr>
                <a:t>Presentation for ICDCS 2023</a:t>
              </a:r>
              <a:endParaRPr lang="zh-CN" altLang="en-US" dirty="0">
                <a:latin typeface="Arial" panose="020B0604020202020204" pitchFamily="34" charset="0"/>
                <a:cs typeface="Arial" panose="020B0604020202020204" pitchFamily="34" charset="0"/>
              </a:endParaRPr>
            </a:p>
          </p:txBody>
        </p:sp>
      </p:grpSp>
      <p:sp>
        <p:nvSpPr>
          <p:cNvPr id="9" name="灯片编号占位符 8">
            <a:extLst>
              <a:ext uri="{FF2B5EF4-FFF2-40B4-BE49-F238E27FC236}">
                <a16:creationId xmlns:a16="http://schemas.microsoft.com/office/drawing/2014/main" id="{7282BF7A-BC47-4B2B-AD59-E477BFDCD7D7}"/>
              </a:ext>
            </a:extLst>
          </p:cNvPr>
          <p:cNvSpPr>
            <a:spLocks noGrp="1"/>
          </p:cNvSpPr>
          <p:nvPr>
            <p:ph type="sldNum" sz="quarter" idx="12"/>
          </p:nvPr>
        </p:nvSpPr>
        <p:spPr/>
        <p:txBody>
          <a:bodyPr/>
          <a:lstStyle/>
          <a:p>
            <a:fld id="{1446006D-88F2-4575-8DB4-2FA8AB281138}" type="slidenum">
              <a:rPr lang="zh-CN" altLang="en-US" smtClean="0"/>
              <a:t>1</a:t>
            </a:fld>
            <a:endParaRPr lang="zh-CN" altLang="en-US"/>
          </a:p>
        </p:txBody>
      </p:sp>
    </p:spTree>
    <p:extLst>
      <p:ext uri="{BB962C8B-B14F-4D97-AF65-F5344CB8AC3E}">
        <p14:creationId xmlns:p14="http://schemas.microsoft.com/office/powerpoint/2010/main" val="1973196331"/>
      </p:ext>
    </p:extLst>
  </p:cSld>
  <p:clrMapOvr>
    <a:masterClrMapping/>
  </p:clrMapOvr>
  <mc:AlternateContent xmlns:mc="http://schemas.openxmlformats.org/markup-compatibility/2006" xmlns:p14="http://schemas.microsoft.com/office/powerpoint/2010/main">
    <mc:Choice Requires="p14">
      <p:transition spd="med" p14:dur="700" advTm="20579">
        <p:fade/>
      </p:transition>
    </mc:Choice>
    <mc:Fallback xmlns="">
      <p:transition spd="med" advTm="2057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773711" cy="721395"/>
          </a:xfrm>
          <a:ln w="12700" cmpd="sng">
            <a:noFill/>
          </a:ln>
        </p:spPr>
        <p:txBody>
          <a:bodyPr vert="horz" anchor="ctr"/>
          <a:lstStyle/>
          <a:p>
            <a:r>
              <a:rPr kumimoji="1" lang="en-US" altLang="zh-CN" sz="3200" dirty="0"/>
              <a:t>System Design Overview</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grpSp>
        <p:nvGrpSpPr>
          <p:cNvPr id="6" name="组合 5">
            <a:extLst>
              <a:ext uri="{FF2B5EF4-FFF2-40B4-BE49-F238E27FC236}">
                <a16:creationId xmlns:a16="http://schemas.microsoft.com/office/drawing/2014/main" id="{064E857F-1E50-49E9-465F-223173DC804E}"/>
              </a:ext>
            </a:extLst>
          </p:cNvPr>
          <p:cNvGrpSpPr/>
          <p:nvPr/>
        </p:nvGrpSpPr>
        <p:grpSpPr>
          <a:xfrm>
            <a:off x="0" y="3717032"/>
            <a:ext cx="12192000" cy="3027795"/>
            <a:chOff x="0" y="2276872"/>
            <a:chExt cx="12192000" cy="3027795"/>
          </a:xfrm>
        </p:grpSpPr>
        <p:pic>
          <p:nvPicPr>
            <p:cNvPr id="4" name="图片 3">
              <a:extLst>
                <a:ext uri="{FF2B5EF4-FFF2-40B4-BE49-F238E27FC236}">
                  <a16:creationId xmlns:a16="http://schemas.microsoft.com/office/drawing/2014/main" id="{3E5F1697-1225-9704-F18D-E79AEE61BBE2}"/>
                </a:ext>
              </a:extLst>
            </p:cNvPr>
            <p:cNvPicPr>
              <a:picLocks noChangeAspect="1"/>
            </p:cNvPicPr>
            <p:nvPr/>
          </p:nvPicPr>
          <p:blipFill>
            <a:blip r:embed="rId4"/>
            <a:stretch>
              <a:fillRect/>
            </a:stretch>
          </p:blipFill>
          <p:spPr>
            <a:xfrm>
              <a:off x="0" y="2276872"/>
              <a:ext cx="12192000" cy="2698111"/>
            </a:xfrm>
            <a:prstGeom prst="rect">
              <a:avLst/>
            </a:prstGeom>
          </p:spPr>
        </p:pic>
        <p:sp>
          <p:nvSpPr>
            <p:cNvPr id="5" name="文本框 4">
              <a:extLst>
                <a:ext uri="{FF2B5EF4-FFF2-40B4-BE49-F238E27FC236}">
                  <a16:creationId xmlns:a16="http://schemas.microsoft.com/office/drawing/2014/main" id="{3256CAED-693F-65F4-A19E-CF021BD31343}"/>
                </a:ext>
              </a:extLst>
            </p:cNvPr>
            <p:cNvSpPr txBox="1"/>
            <p:nvPr/>
          </p:nvSpPr>
          <p:spPr>
            <a:xfrm>
              <a:off x="4128120" y="4996890"/>
              <a:ext cx="3935760" cy="307777"/>
            </a:xfrm>
            <a:prstGeom prst="rect">
              <a:avLst/>
            </a:prstGeom>
            <a:noFill/>
          </p:spPr>
          <p:txBody>
            <a:bodyPr wrap="square">
              <a:spAutoFit/>
            </a:bodyPr>
            <a:lstStyle/>
            <a:p>
              <a:pPr algn="ctr"/>
              <a:r>
                <a:rPr lang="zh-CN" altLang="en-US" sz="1400" dirty="0">
                  <a:latin typeface="Arial" panose="020B0604020202020204" pitchFamily="34" charset="0"/>
                  <a:cs typeface="Arial" panose="020B0604020202020204" pitchFamily="34" charset="0"/>
                </a:rPr>
                <a:t>Fig. </a:t>
              </a:r>
              <a:r>
                <a:rPr lang="en-US" altLang="zh-CN" sz="1400" dirty="0">
                  <a:latin typeface="Arial" panose="020B0604020202020204" pitchFamily="34" charset="0"/>
                  <a:cs typeface="Arial" panose="020B0604020202020204" pitchFamily="34" charset="0"/>
                </a:rPr>
                <a:t>9</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The overall structure of our design.</a:t>
              </a:r>
              <a:endParaRPr lang="zh-CN" altLang="en-US" sz="1400" dirty="0">
                <a:latin typeface="Arial" panose="020B0604020202020204" pitchFamily="34" charset="0"/>
                <a:cs typeface="Arial" panose="020B0604020202020204" pitchFamily="34" charset="0"/>
              </a:endParaRPr>
            </a:p>
          </p:txBody>
        </p:sp>
      </p:grpSp>
      <p:sp>
        <p:nvSpPr>
          <p:cNvPr id="7" name="对话气泡: 圆角矩形 6">
            <a:extLst>
              <a:ext uri="{FF2B5EF4-FFF2-40B4-BE49-F238E27FC236}">
                <a16:creationId xmlns:a16="http://schemas.microsoft.com/office/drawing/2014/main" id="{C81834E9-B8AB-E615-D2A9-A8A475084F16}"/>
              </a:ext>
            </a:extLst>
          </p:cNvPr>
          <p:cNvSpPr/>
          <p:nvPr/>
        </p:nvSpPr>
        <p:spPr>
          <a:xfrm>
            <a:off x="477312" y="1294284"/>
            <a:ext cx="5328592" cy="2134716"/>
          </a:xfrm>
          <a:prstGeom prst="wedgeRoundRectCallou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kumimoji="1" lang="en-US" altLang="zh-CN" sz="1600" dirty="0">
                <a:latin typeface="Arial" panose="020B0604020202020204" pitchFamily="34" charset="0"/>
                <a:cs typeface="Arial" panose="020B0604020202020204" pitchFamily="34" charset="0"/>
              </a:rPr>
              <a:t>The placement problem is to seek a </a:t>
            </a:r>
            <a:r>
              <a:rPr kumimoji="1" lang="en-US" altLang="zh-CN" sz="1600" b="1" dirty="0">
                <a:latin typeface="Arial" panose="020B0604020202020204" pitchFamily="34" charset="0"/>
                <a:cs typeface="Arial" panose="020B0604020202020204" pitchFamily="34" charset="0"/>
              </a:rPr>
              <a:t>tradeoff</a:t>
            </a:r>
            <a:r>
              <a:rPr kumimoji="1" lang="en-US" altLang="zh-CN" sz="1600" dirty="0">
                <a:latin typeface="Arial" panose="020B0604020202020204" pitchFamily="34" charset="0"/>
                <a:cs typeface="Arial" panose="020B0604020202020204" pitchFamily="34" charset="0"/>
              </a:rPr>
              <a:t> between routing </a:t>
            </a:r>
            <a:r>
              <a:rPr kumimoji="1" lang="en-US" altLang="zh-CN" sz="1600" b="1" dirty="0">
                <a:solidFill>
                  <a:srgbClr val="FF0000"/>
                </a:solidFill>
                <a:latin typeface="Arial" panose="020B0604020202020204" pitchFamily="34" charset="0"/>
                <a:cs typeface="Arial" panose="020B0604020202020204" pitchFamily="34" charset="0"/>
              </a:rPr>
              <a:t>management and synchronization costs</a:t>
            </a:r>
          </a:p>
          <a:p>
            <a:pPr marL="342900" indent="-342900" algn="just">
              <a:buAutoNum type="arabicPeriod"/>
            </a:pPr>
            <a:r>
              <a:rPr kumimoji="1" lang="en-US" altLang="zh-CN" sz="1600" dirty="0">
                <a:latin typeface="Arial" panose="020B0604020202020204" pitchFamily="34" charset="0"/>
                <a:cs typeface="Arial" panose="020B0604020202020204" pitchFamily="34" charset="0"/>
              </a:rPr>
              <a:t>We formulate it as an optimization problem with two costs tradeoff and translating it into minimizing the </a:t>
            </a:r>
            <a:r>
              <a:rPr kumimoji="1" lang="en-US" altLang="zh-CN" sz="1600" b="1" dirty="0">
                <a:solidFill>
                  <a:srgbClr val="FF0000"/>
                </a:solidFill>
                <a:latin typeface="Arial" panose="020B0604020202020204" pitchFamily="34" charset="0"/>
                <a:cs typeface="Arial" panose="020B0604020202020204" pitchFamily="34" charset="0"/>
              </a:rPr>
              <a:t>balance cost</a:t>
            </a:r>
          </a:p>
          <a:p>
            <a:pPr marL="342900" indent="-342900" algn="just">
              <a:buAutoNum type="arabicPeriod"/>
            </a:pPr>
            <a:r>
              <a:rPr kumimoji="1" lang="en-US" altLang="zh-CN" sz="1600" dirty="0">
                <a:latin typeface="Arial" panose="020B0604020202020204" pitchFamily="34" charset="0"/>
                <a:cs typeface="Arial" panose="020B0604020202020204" pitchFamily="34" charset="0"/>
              </a:rPr>
              <a:t>We provide solutions in two PCN scales for the transformed </a:t>
            </a:r>
            <a:r>
              <a:rPr kumimoji="1" lang="en-US" altLang="zh-CN" sz="1600" b="1" dirty="0">
                <a:solidFill>
                  <a:srgbClr val="FF0000"/>
                </a:solidFill>
                <a:latin typeface="Arial" panose="020B0604020202020204" pitchFamily="34" charset="0"/>
                <a:cs typeface="Arial" panose="020B0604020202020204" pitchFamily="34" charset="0"/>
              </a:rPr>
              <a:t>optimization problem</a:t>
            </a:r>
          </a:p>
        </p:txBody>
      </p:sp>
      <p:sp>
        <p:nvSpPr>
          <p:cNvPr id="9" name="对话气泡: 圆角矩形 8">
            <a:extLst>
              <a:ext uri="{FF2B5EF4-FFF2-40B4-BE49-F238E27FC236}">
                <a16:creationId xmlns:a16="http://schemas.microsoft.com/office/drawing/2014/main" id="{3EF9AC37-68B8-2DCF-7F38-2969DACBA853}"/>
              </a:ext>
            </a:extLst>
          </p:cNvPr>
          <p:cNvSpPr/>
          <p:nvPr/>
        </p:nvSpPr>
        <p:spPr>
          <a:xfrm>
            <a:off x="6585201" y="1294284"/>
            <a:ext cx="5328592" cy="2134716"/>
          </a:xfrm>
          <a:prstGeom prst="wedgeRoundRectCallo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kumimoji="1" lang="en-US" altLang="zh-CN" sz="1600" dirty="0">
                <a:latin typeface="Arial" panose="020B0604020202020204" pitchFamily="34" charset="0"/>
                <a:cs typeface="Arial" panose="020B0604020202020204" pitchFamily="34" charset="0"/>
              </a:rPr>
              <a:t>We give the </a:t>
            </a:r>
            <a:r>
              <a:rPr kumimoji="1" lang="en-US" altLang="zh-CN" sz="1600" b="1" dirty="0">
                <a:latin typeface="Arial" panose="020B0604020202020204" pitchFamily="34" charset="0"/>
                <a:cs typeface="Arial" panose="020B0604020202020204" pitchFamily="34" charset="0"/>
              </a:rPr>
              <a:t>formal constraints </a:t>
            </a:r>
            <a:r>
              <a:rPr kumimoji="1" lang="en-US" altLang="zh-CN" sz="1600" dirty="0">
                <a:latin typeface="Arial" panose="020B0604020202020204" pitchFamily="34" charset="0"/>
                <a:cs typeface="Arial" panose="020B0604020202020204" pitchFamily="34" charset="0"/>
              </a:rPr>
              <a:t>of the routing problem, including </a:t>
            </a:r>
            <a:r>
              <a:rPr kumimoji="1" lang="en-US" altLang="zh-CN" sz="1600" b="1" dirty="0">
                <a:solidFill>
                  <a:srgbClr val="FF0000"/>
                </a:solidFill>
                <a:latin typeface="Arial" panose="020B0604020202020204" pitchFamily="34" charset="0"/>
                <a:cs typeface="Arial" panose="020B0604020202020204" pitchFamily="34" charset="0"/>
              </a:rPr>
              <a:t>demand, capacity, and balance constraints</a:t>
            </a:r>
          </a:p>
          <a:p>
            <a:pPr marL="342900" indent="-342900" algn="just">
              <a:buAutoNum type="arabicPeriod"/>
            </a:pPr>
            <a:r>
              <a:rPr kumimoji="1" lang="en-US" altLang="zh-CN" sz="1600" dirty="0">
                <a:latin typeface="Arial" panose="020B0604020202020204" pitchFamily="34" charset="0"/>
                <a:cs typeface="Arial" panose="020B0604020202020204" pitchFamily="34" charset="0"/>
              </a:rPr>
              <a:t>We consider the transaction </a:t>
            </a:r>
            <a:r>
              <a:rPr kumimoji="1" lang="en-US" altLang="zh-CN" sz="1600" b="1" dirty="0">
                <a:solidFill>
                  <a:srgbClr val="FF0000"/>
                </a:solidFill>
                <a:latin typeface="Arial" panose="020B0604020202020204" pitchFamily="34" charset="0"/>
                <a:cs typeface="Arial" panose="020B0604020202020204" pitchFamily="34" charset="0"/>
              </a:rPr>
              <a:t>flow rate control </a:t>
            </a:r>
            <a:r>
              <a:rPr kumimoji="1" lang="en-US" altLang="zh-CN" sz="1600" dirty="0">
                <a:latin typeface="Arial" panose="020B0604020202020204" pitchFamily="34" charset="0"/>
                <a:cs typeface="Arial" panose="020B0604020202020204" pitchFamily="34" charset="0"/>
              </a:rPr>
              <a:t>based on the routing price</a:t>
            </a:r>
          </a:p>
          <a:p>
            <a:pPr marL="342900" indent="-342900" algn="just">
              <a:buAutoNum type="arabicPeriod"/>
            </a:pPr>
            <a:r>
              <a:rPr kumimoji="1" lang="en-US" altLang="zh-CN" sz="1600" dirty="0">
                <a:latin typeface="Arial" panose="020B0604020202020204" pitchFamily="34" charset="0"/>
                <a:cs typeface="Arial" panose="020B0604020202020204" pitchFamily="34" charset="0"/>
              </a:rPr>
              <a:t>We consider </a:t>
            </a:r>
            <a:r>
              <a:rPr kumimoji="1" lang="en-US" altLang="zh-CN" sz="1600" b="1" dirty="0">
                <a:solidFill>
                  <a:srgbClr val="FF0000"/>
                </a:solidFill>
                <a:latin typeface="Arial" panose="020B0604020202020204" pitchFamily="34" charset="0"/>
                <a:cs typeface="Arial" panose="020B0604020202020204" pitchFamily="34" charset="0"/>
              </a:rPr>
              <a:t>congestion control </a:t>
            </a:r>
            <a:r>
              <a:rPr kumimoji="1" lang="en-US" altLang="zh-CN" sz="1600" dirty="0">
                <a:latin typeface="Arial" panose="020B0604020202020204" pitchFamily="34" charset="0"/>
                <a:cs typeface="Arial" panose="020B0604020202020204" pitchFamily="34" charset="0"/>
              </a:rPr>
              <a:t>during routing and design the waiting queue and window to alleviate congestion</a:t>
            </a:r>
          </a:p>
        </p:txBody>
      </p:sp>
      <p:cxnSp>
        <p:nvCxnSpPr>
          <p:cNvPr id="11" name="直接连接符 10">
            <a:extLst>
              <a:ext uri="{FF2B5EF4-FFF2-40B4-BE49-F238E27FC236}">
                <a16:creationId xmlns:a16="http://schemas.microsoft.com/office/drawing/2014/main" id="{0EC539CF-ED5B-20F1-91CD-074D9709561E}"/>
              </a:ext>
            </a:extLst>
          </p:cNvPr>
          <p:cNvCxnSpPr>
            <a:cxnSpLocks/>
          </p:cNvCxnSpPr>
          <p:nvPr/>
        </p:nvCxnSpPr>
        <p:spPr>
          <a:xfrm>
            <a:off x="6240016" y="1340768"/>
            <a:ext cx="0" cy="54006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灯片编号占位符 2">
            <a:extLst>
              <a:ext uri="{FF2B5EF4-FFF2-40B4-BE49-F238E27FC236}">
                <a16:creationId xmlns:a16="http://schemas.microsoft.com/office/drawing/2014/main" id="{3799DCA2-9240-4974-B9A4-38021E35DADE}"/>
              </a:ext>
            </a:extLst>
          </p:cNvPr>
          <p:cNvSpPr>
            <a:spLocks noGrp="1"/>
          </p:cNvSpPr>
          <p:nvPr>
            <p:ph type="sldNum" sz="quarter" idx="12"/>
          </p:nvPr>
        </p:nvSpPr>
        <p:spPr/>
        <p:txBody>
          <a:bodyPr/>
          <a:lstStyle/>
          <a:p>
            <a:fld id="{1446006D-88F2-4575-8DB4-2FA8AB281138}" type="slidenum">
              <a:rPr lang="zh-CN" altLang="en-US" smtClean="0">
                <a:latin typeface="Arial" panose="020B0604020202020204" pitchFamily="34" charset="0"/>
                <a:cs typeface="Arial" panose="020B0604020202020204" pitchFamily="34" charset="0"/>
              </a:rPr>
              <a:t>10</a:t>
            </a:fld>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2640101"/>
      </p:ext>
    </p:extLst>
  </p:cSld>
  <p:clrMapOvr>
    <a:masterClrMapping/>
  </p:clrMapOvr>
  <mc:AlternateContent xmlns:mc="http://schemas.openxmlformats.org/markup-compatibility/2006" xmlns:p14="http://schemas.microsoft.com/office/powerpoint/2010/main">
    <mc:Choice Requires="p14">
      <p:transition spd="med" p14:dur="700" advTm="120461">
        <p:fade/>
      </p:transition>
    </mc:Choice>
    <mc:Fallback xmlns="">
      <p:transition spd="med" advTm="12046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8726039" cy="721395"/>
          </a:xfrm>
          <a:ln w="12700" cmpd="sng">
            <a:noFill/>
          </a:ln>
        </p:spPr>
        <p:txBody>
          <a:bodyPr vert="horz" anchor="ctr"/>
          <a:lstStyle/>
          <a:p>
            <a:r>
              <a:rPr kumimoji="1" lang="en-US" altLang="zh-CN" sz="3200" dirty="0"/>
              <a:t>PCH Placement Problem Formalization</a:t>
            </a:r>
            <a:endParaRPr kumimoji="1" lang="zh-CN" altLang="en-US" sz="3200" dirty="0"/>
          </a:p>
        </p:txBody>
      </p:sp>
      <p:pic>
        <p:nvPicPr>
          <p:cNvPr id="19" name="图片 18"/>
          <p:cNvPicPr>
            <a:picLocks noChangeAspect="1"/>
          </p:cNvPicPr>
          <p:nvPr/>
        </p:nvPicPr>
        <p:blipFill>
          <a:blip r:embed="rId4">
            <a:lum bright="100000"/>
          </a:blip>
          <a:stretch>
            <a:fillRect/>
          </a:stretch>
        </p:blipFill>
        <p:spPr>
          <a:xfrm>
            <a:off x="9742506" y="333552"/>
            <a:ext cx="2117688" cy="570755"/>
          </a:xfrm>
          <a:prstGeom prst="rect">
            <a:avLst/>
          </a:prstGeom>
        </p:spPr>
      </p:pic>
      <p:sp>
        <p:nvSpPr>
          <p:cNvPr id="12" name="矩形 11">
            <a:extLst>
              <a:ext uri="{FF2B5EF4-FFF2-40B4-BE49-F238E27FC236}">
                <a16:creationId xmlns:a16="http://schemas.microsoft.com/office/drawing/2014/main" id="{43B59345-37F2-4FAD-9638-1D8B4D352AED}"/>
              </a:ext>
            </a:extLst>
          </p:cNvPr>
          <p:cNvSpPr/>
          <p:nvPr/>
        </p:nvSpPr>
        <p:spPr>
          <a:xfrm>
            <a:off x="561340" y="1191854"/>
            <a:ext cx="10719236" cy="612412"/>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Goal</a:t>
            </a:r>
            <a:r>
              <a:rPr lang="en-US" altLang="zh-CN" sz="2000" b="1" dirty="0">
                <a:solidFill>
                  <a:srgbClr val="003E81"/>
                </a:solidFill>
                <a:latin typeface="Arial" panose="020B0604020202020204" pitchFamily="34" charset="0"/>
                <a:cs typeface="Arial" panose="020B0604020202020204" pitchFamily="34" charset="0"/>
              </a:rPr>
              <a:t>: To select the optimal </a:t>
            </a:r>
            <a:r>
              <a:rPr lang="en-US" altLang="zh-CN" sz="2000" b="1" dirty="0">
                <a:solidFill>
                  <a:srgbClr val="0000FF"/>
                </a:solidFill>
                <a:latin typeface="Arial" panose="020B0604020202020204" pitchFamily="34" charset="0"/>
                <a:cs typeface="Arial" panose="020B0604020202020204" pitchFamily="34" charset="0"/>
              </a:rPr>
              <a:t>actual PCHs/Smooth Nodes</a:t>
            </a:r>
            <a:r>
              <a:rPr lang="en-US" altLang="zh-CN" sz="2000" b="1" dirty="0">
                <a:solidFill>
                  <a:srgbClr val="003E81"/>
                </a:solidFill>
                <a:latin typeface="Arial" panose="020B0604020202020204" pitchFamily="34" charset="0"/>
                <a:cs typeface="Arial" panose="020B0604020202020204" pitchFamily="34" charset="0"/>
              </a:rPr>
              <a:t> from the PCH candidates</a:t>
            </a:r>
            <a:endParaRPr lang="zh-CN" altLang="en-US" sz="2000" b="1" dirty="0">
              <a:solidFill>
                <a:srgbClr val="003E81"/>
              </a:solidFill>
              <a:latin typeface="Arial" panose="020B0604020202020204" pitchFamily="34" charset="0"/>
              <a:cs typeface="Arial" panose="020B0604020202020204" pitchFamily="34" charset="0"/>
            </a:endParaRPr>
          </a:p>
        </p:txBody>
      </p:sp>
      <p:cxnSp>
        <p:nvCxnSpPr>
          <p:cNvPr id="14" name="直接连接符 13">
            <a:extLst>
              <a:ext uri="{FF2B5EF4-FFF2-40B4-BE49-F238E27FC236}">
                <a16:creationId xmlns:a16="http://schemas.microsoft.com/office/drawing/2014/main" id="{79D4E06C-8CBA-45A8-8CA0-4B4016DCAB22}"/>
              </a:ext>
            </a:extLst>
          </p:cNvPr>
          <p:cNvCxnSpPr>
            <a:cxnSpLocks/>
          </p:cNvCxnSpPr>
          <p:nvPr/>
        </p:nvCxnSpPr>
        <p:spPr>
          <a:xfrm>
            <a:off x="6096000" y="2060848"/>
            <a:ext cx="0" cy="46805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8" name="组合 47">
            <a:extLst>
              <a:ext uri="{FF2B5EF4-FFF2-40B4-BE49-F238E27FC236}">
                <a16:creationId xmlns:a16="http://schemas.microsoft.com/office/drawing/2014/main" id="{41D98599-574F-4F5E-A729-418612F854E1}"/>
              </a:ext>
            </a:extLst>
          </p:cNvPr>
          <p:cNvGrpSpPr/>
          <p:nvPr/>
        </p:nvGrpSpPr>
        <p:grpSpPr>
          <a:xfrm>
            <a:off x="47328" y="1977337"/>
            <a:ext cx="5964502" cy="2243751"/>
            <a:chOff x="47328" y="1977337"/>
            <a:chExt cx="5964502" cy="2243751"/>
          </a:xfrm>
        </p:grpSpPr>
        <p:graphicFrame>
          <p:nvGraphicFramePr>
            <p:cNvPr id="8" name="对象 7">
              <a:extLst>
                <a:ext uri="{FF2B5EF4-FFF2-40B4-BE49-F238E27FC236}">
                  <a16:creationId xmlns:a16="http://schemas.microsoft.com/office/drawing/2014/main" id="{32BAC79D-B328-44AB-8E08-514D08A1F089}"/>
                </a:ext>
              </a:extLst>
            </p:cNvPr>
            <p:cNvGraphicFramePr>
              <a:graphicFrameLocks noChangeAspect="1"/>
            </p:cNvGraphicFramePr>
            <p:nvPr>
              <p:extLst>
                <p:ext uri="{D42A27DB-BD31-4B8C-83A1-F6EECF244321}">
                  <p14:modId xmlns:p14="http://schemas.microsoft.com/office/powerpoint/2010/main" val="3375477745"/>
                </p:ext>
              </p:extLst>
            </p:nvPr>
          </p:nvGraphicFramePr>
          <p:xfrm>
            <a:off x="714972" y="2505634"/>
            <a:ext cx="3478486" cy="518722"/>
          </p:xfrm>
          <a:graphic>
            <a:graphicData uri="http://schemas.openxmlformats.org/presentationml/2006/ole">
              <mc:AlternateContent xmlns:mc="http://schemas.openxmlformats.org/markup-compatibility/2006">
                <mc:Choice xmlns:v="urn:schemas-microsoft-com:vml" Requires="v">
                  <p:oleObj spid="_x0000_s9549" name="Equation" r:id="rId5" imgW="1447560" imgH="215640" progId="Equation.DSMT4">
                    <p:embed/>
                  </p:oleObj>
                </mc:Choice>
                <mc:Fallback>
                  <p:oleObj name="Equation" r:id="rId5" imgW="1447560" imgH="215640" progId="Equation.DSMT4">
                    <p:embed/>
                    <p:pic>
                      <p:nvPicPr>
                        <p:cNvPr id="0" name=""/>
                        <p:cNvPicPr/>
                        <p:nvPr/>
                      </p:nvPicPr>
                      <p:blipFill>
                        <a:blip r:embed="rId6"/>
                        <a:stretch>
                          <a:fillRect/>
                        </a:stretch>
                      </p:blipFill>
                      <p:spPr>
                        <a:xfrm>
                          <a:off x="714972" y="2505634"/>
                          <a:ext cx="3478486" cy="518722"/>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F089125A-9CDB-456E-B783-B3C9E94BB649}"/>
                </a:ext>
              </a:extLst>
            </p:cNvPr>
            <p:cNvGraphicFramePr>
              <a:graphicFrameLocks noChangeAspect="1"/>
            </p:cNvGraphicFramePr>
            <p:nvPr>
              <p:extLst>
                <p:ext uri="{D42A27DB-BD31-4B8C-83A1-F6EECF244321}">
                  <p14:modId xmlns:p14="http://schemas.microsoft.com/office/powerpoint/2010/main" val="1662677466"/>
                </p:ext>
              </p:extLst>
            </p:nvPr>
          </p:nvGraphicFramePr>
          <p:xfrm>
            <a:off x="714972" y="3080640"/>
            <a:ext cx="4821058" cy="518722"/>
          </p:xfrm>
          <a:graphic>
            <a:graphicData uri="http://schemas.openxmlformats.org/presentationml/2006/ole">
              <mc:AlternateContent xmlns:mc="http://schemas.openxmlformats.org/markup-compatibility/2006">
                <mc:Choice xmlns:v="urn:schemas-microsoft-com:vml" Requires="v">
                  <p:oleObj spid="_x0000_s9550" name="Equation" r:id="rId7" imgW="2006280" imgH="215640" progId="Equation.DSMT4">
                    <p:embed/>
                  </p:oleObj>
                </mc:Choice>
                <mc:Fallback>
                  <p:oleObj name="Equation" r:id="rId7" imgW="2006280" imgH="215640" progId="Equation.DSMT4">
                    <p:embed/>
                    <p:pic>
                      <p:nvPicPr>
                        <p:cNvPr id="0" name=""/>
                        <p:cNvPicPr/>
                        <p:nvPr/>
                      </p:nvPicPr>
                      <p:blipFill>
                        <a:blip r:embed="rId8"/>
                        <a:stretch>
                          <a:fillRect/>
                        </a:stretch>
                      </p:blipFill>
                      <p:spPr>
                        <a:xfrm>
                          <a:off x="714972" y="3080640"/>
                          <a:ext cx="4821058" cy="518722"/>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1AB5DFA6-DE52-434F-93B1-DB739E53E3AB}"/>
                </a:ext>
              </a:extLst>
            </p:cNvPr>
            <p:cNvSpPr txBox="1"/>
            <p:nvPr/>
          </p:nvSpPr>
          <p:spPr>
            <a:xfrm>
              <a:off x="3563560" y="3882534"/>
              <a:ext cx="2448270" cy="3385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zh-CN" altLang="en-US" sz="1600" dirty="0">
                  <a:latin typeface="Arial" panose="020B0604020202020204" pitchFamily="34" charset="0"/>
                  <a:cs typeface="Arial" panose="020B0604020202020204" pitchFamily="34" charset="0"/>
                </a:rPr>
                <a:t>Smooth Node Candidate</a:t>
              </a:r>
            </a:p>
          </p:txBody>
        </p:sp>
        <p:sp>
          <p:nvSpPr>
            <p:cNvPr id="16" name="左中括号 15">
              <a:extLst>
                <a:ext uri="{FF2B5EF4-FFF2-40B4-BE49-F238E27FC236}">
                  <a16:creationId xmlns:a16="http://schemas.microsoft.com/office/drawing/2014/main" id="{5414643A-F9FB-4719-AF30-D5FD543D945F}"/>
                </a:ext>
              </a:extLst>
            </p:cNvPr>
            <p:cNvSpPr/>
            <p:nvPr/>
          </p:nvSpPr>
          <p:spPr>
            <a:xfrm rot="16200000">
              <a:off x="5023834" y="3348195"/>
              <a:ext cx="104801" cy="474589"/>
            </a:xfrm>
            <a:prstGeom prst="leftBracket">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20" name="直接连接符 19">
              <a:extLst>
                <a:ext uri="{FF2B5EF4-FFF2-40B4-BE49-F238E27FC236}">
                  <a16:creationId xmlns:a16="http://schemas.microsoft.com/office/drawing/2014/main" id="{059E491E-FBB5-4CB2-BCAA-0AD4636248BC}"/>
                </a:ext>
              </a:extLst>
            </p:cNvPr>
            <p:cNvCxnSpPr>
              <a:stCxn id="16" idx="1"/>
              <a:endCxn id="17" idx="0"/>
            </p:cNvCxnSpPr>
            <p:nvPr/>
          </p:nvCxnSpPr>
          <p:spPr>
            <a:xfrm flipH="1">
              <a:off x="4787695" y="3637890"/>
              <a:ext cx="288540" cy="244644"/>
            </a:xfrm>
            <a:prstGeom prst="line">
              <a:avLst/>
            </a:prstGeom>
          </p:spPr>
          <p:style>
            <a:lnRef idx="3">
              <a:schemeClr val="accent6"/>
            </a:lnRef>
            <a:fillRef idx="0">
              <a:schemeClr val="accent6"/>
            </a:fillRef>
            <a:effectRef idx="2">
              <a:schemeClr val="accent6"/>
            </a:effectRef>
            <a:fontRef idx="minor">
              <a:schemeClr val="tx1"/>
            </a:fontRef>
          </p:style>
        </p:cxnSp>
        <p:sp>
          <p:nvSpPr>
            <p:cNvPr id="23" name="文本框 22">
              <a:extLst>
                <a:ext uri="{FF2B5EF4-FFF2-40B4-BE49-F238E27FC236}">
                  <a16:creationId xmlns:a16="http://schemas.microsoft.com/office/drawing/2014/main" id="{09E430DF-BDEA-44B6-B8CF-08DE1C99CF55}"/>
                </a:ext>
              </a:extLst>
            </p:cNvPr>
            <p:cNvSpPr txBox="1"/>
            <p:nvPr/>
          </p:nvSpPr>
          <p:spPr>
            <a:xfrm>
              <a:off x="2389470" y="3882534"/>
              <a:ext cx="1089920" cy="3385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zh-CN" sz="1600" dirty="0">
                  <a:latin typeface="Arial" panose="020B0604020202020204" pitchFamily="34" charset="0"/>
                  <a:cs typeface="Arial" panose="020B0604020202020204" pitchFamily="34" charset="0"/>
                </a:rPr>
                <a:t>All Clients</a:t>
              </a:r>
              <a:endParaRPr lang="zh-CN" altLang="en-US" sz="1600" dirty="0">
                <a:latin typeface="Arial" panose="020B0604020202020204" pitchFamily="34" charset="0"/>
                <a:cs typeface="Arial" panose="020B0604020202020204" pitchFamily="34" charset="0"/>
              </a:endParaRPr>
            </a:p>
          </p:txBody>
        </p:sp>
        <p:sp>
          <p:nvSpPr>
            <p:cNvPr id="24" name="左中括号 23">
              <a:extLst>
                <a:ext uri="{FF2B5EF4-FFF2-40B4-BE49-F238E27FC236}">
                  <a16:creationId xmlns:a16="http://schemas.microsoft.com/office/drawing/2014/main" id="{57E384AB-D2B2-49D9-ACA4-F5C1C31EE4B7}"/>
                </a:ext>
              </a:extLst>
            </p:cNvPr>
            <p:cNvSpPr/>
            <p:nvPr/>
          </p:nvSpPr>
          <p:spPr>
            <a:xfrm rot="16200000">
              <a:off x="3850437" y="3348195"/>
              <a:ext cx="104801" cy="474589"/>
            </a:xfrm>
            <a:prstGeom prst="leftBracket">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25" name="直接连接符 24">
              <a:extLst>
                <a:ext uri="{FF2B5EF4-FFF2-40B4-BE49-F238E27FC236}">
                  <a16:creationId xmlns:a16="http://schemas.microsoft.com/office/drawing/2014/main" id="{9DC0B46F-6423-4269-B441-45568CEBE9E9}"/>
                </a:ext>
              </a:extLst>
            </p:cNvPr>
            <p:cNvCxnSpPr>
              <a:cxnSpLocks/>
              <a:stCxn id="24" idx="1"/>
              <a:endCxn id="23" idx="0"/>
            </p:cNvCxnSpPr>
            <p:nvPr/>
          </p:nvCxnSpPr>
          <p:spPr>
            <a:xfrm flipH="1">
              <a:off x="2934430" y="3637890"/>
              <a:ext cx="968408" cy="244644"/>
            </a:xfrm>
            <a:prstGeom prst="line">
              <a:avLst/>
            </a:prstGeom>
          </p:spPr>
          <p:style>
            <a:lnRef idx="3">
              <a:schemeClr val="accent6"/>
            </a:lnRef>
            <a:fillRef idx="0">
              <a:schemeClr val="accent6"/>
            </a:fillRef>
            <a:effectRef idx="2">
              <a:schemeClr val="accent6"/>
            </a:effectRef>
            <a:fontRef idx="minor">
              <a:schemeClr val="tx1"/>
            </a:fontRef>
          </p:style>
        </p:cxnSp>
        <p:sp>
          <p:nvSpPr>
            <p:cNvPr id="27" name="左中括号 26">
              <a:extLst>
                <a:ext uri="{FF2B5EF4-FFF2-40B4-BE49-F238E27FC236}">
                  <a16:creationId xmlns:a16="http://schemas.microsoft.com/office/drawing/2014/main" id="{5236F408-0ACC-4FD5-AB52-FC18A17FC0A0}"/>
                </a:ext>
              </a:extLst>
            </p:cNvPr>
            <p:cNvSpPr/>
            <p:nvPr/>
          </p:nvSpPr>
          <p:spPr>
            <a:xfrm rot="5400000">
              <a:off x="832803" y="2423227"/>
              <a:ext cx="104805" cy="340468"/>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2E09B843-4F56-44BB-A247-0BA8D52EF7D0}"/>
                </a:ext>
              </a:extLst>
            </p:cNvPr>
            <p:cNvSpPr txBox="1"/>
            <p:nvPr/>
          </p:nvSpPr>
          <p:spPr>
            <a:xfrm>
              <a:off x="689134" y="1977337"/>
              <a:ext cx="2166502" cy="338554"/>
            </a:xfrm>
            <a:prstGeom prst="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zh-CN" sz="1600" dirty="0">
                  <a:solidFill>
                    <a:srgbClr val="0000FF"/>
                  </a:solidFill>
                  <a:latin typeface="Arial" panose="020B0604020202020204" pitchFamily="34" charset="0"/>
                  <a:cs typeface="Arial" panose="020B0604020202020204" pitchFamily="34" charset="0"/>
                </a:rPr>
                <a:t>PCH </a:t>
              </a:r>
              <a:r>
                <a:rPr lang="en-US" altLang="zh-CN" sz="1600" b="0" i="0" dirty="0">
                  <a:solidFill>
                    <a:srgbClr val="0000FF"/>
                  </a:solidFill>
                  <a:effectLst/>
                  <a:latin typeface="Arial" panose="020B0604020202020204" pitchFamily="34" charset="0"/>
                  <a:cs typeface="Arial" panose="020B0604020202020204" pitchFamily="34" charset="0"/>
                </a:rPr>
                <a:t>placement plan</a:t>
              </a:r>
              <a:endParaRPr lang="zh-CN" altLang="en-US" sz="1600" dirty="0">
                <a:solidFill>
                  <a:srgbClr val="0000FF"/>
                </a:solidFill>
                <a:latin typeface="Arial" panose="020B0604020202020204" pitchFamily="34" charset="0"/>
                <a:cs typeface="Arial" panose="020B0604020202020204" pitchFamily="34" charset="0"/>
              </a:endParaRPr>
            </a:p>
          </p:txBody>
        </p:sp>
        <p:cxnSp>
          <p:nvCxnSpPr>
            <p:cNvPr id="30" name="直接连接符 29">
              <a:extLst>
                <a:ext uri="{FF2B5EF4-FFF2-40B4-BE49-F238E27FC236}">
                  <a16:creationId xmlns:a16="http://schemas.microsoft.com/office/drawing/2014/main" id="{327E02AE-40B3-4606-85E4-9E9F9502CF15}"/>
                </a:ext>
              </a:extLst>
            </p:cNvPr>
            <p:cNvCxnSpPr>
              <a:stCxn id="27" idx="1"/>
              <a:endCxn id="28" idx="2"/>
            </p:cNvCxnSpPr>
            <p:nvPr/>
          </p:nvCxnSpPr>
          <p:spPr>
            <a:xfrm flipV="1">
              <a:off x="885206" y="2315891"/>
              <a:ext cx="887179" cy="225168"/>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32" name="左中括号 31">
              <a:extLst>
                <a:ext uri="{FF2B5EF4-FFF2-40B4-BE49-F238E27FC236}">
                  <a16:creationId xmlns:a16="http://schemas.microsoft.com/office/drawing/2014/main" id="{7D2E403E-73DA-4960-BF5B-11B3E3E5B9CC}"/>
                </a:ext>
              </a:extLst>
            </p:cNvPr>
            <p:cNvSpPr/>
            <p:nvPr/>
          </p:nvSpPr>
          <p:spPr>
            <a:xfrm rot="16200000">
              <a:off x="806967" y="3336644"/>
              <a:ext cx="104805" cy="340468"/>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F8CC55F1-B07F-4E43-B2A6-D21502FAE218}"/>
                </a:ext>
              </a:extLst>
            </p:cNvPr>
            <p:cNvSpPr txBox="1"/>
            <p:nvPr/>
          </p:nvSpPr>
          <p:spPr>
            <a:xfrm>
              <a:off x="47328" y="3882534"/>
              <a:ext cx="2252393" cy="338554"/>
            </a:xfrm>
            <a:prstGeom prst="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zh-CN" sz="1600" dirty="0">
                  <a:solidFill>
                    <a:srgbClr val="0000FF"/>
                  </a:solidFill>
                  <a:latin typeface="Arial" panose="020B0604020202020204" pitchFamily="34" charset="0"/>
                  <a:cs typeface="Arial" panose="020B0604020202020204" pitchFamily="34" charset="0"/>
                </a:rPr>
                <a:t>Client </a:t>
              </a:r>
              <a:r>
                <a:rPr lang="en-US" altLang="zh-CN" sz="1600" b="0" i="0" dirty="0">
                  <a:solidFill>
                    <a:srgbClr val="0000FF"/>
                  </a:solidFill>
                  <a:effectLst/>
                  <a:latin typeface="Arial" panose="020B0604020202020204" pitchFamily="34" charset="0"/>
                  <a:cs typeface="Arial" panose="020B0604020202020204" pitchFamily="34" charset="0"/>
                </a:rPr>
                <a:t>assignment plan</a:t>
              </a:r>
              <a:endParaRPr lang="zh-CN" altLang="en-US" sz="1600" dirty="0">
                <a:solidFill>
                  <a:srgbClr val="0000FF"/>
                </a:solidFill>
                <a:latin typeface="Arial" panose="020B0604020202020204" pitchFamily="34" charset="0"/>
                <a:cs typeface="Arial" panose="020B0604020202020204" pitchFamily="34" charset="0"/>
              </a:endParaRPr>
            </a:p>
          </p:txBody>
        </p:sp>
        <p:cxnSp>
          <p:nvCxnSpPr>
            <p:cNvPr id="34" name="直接连接符 33">
              <a:extLst>
                <a:ext uri="{FF2B5EF4-FFF2-40B4-BE49-F238E27FC236}">
                  <a16:creationId xmlns:a16="http://schemas.microsoft.com/office/drawing/2014/main" id="{8ED81CE3-04DF-4DD1-B427-60C804981127}"/>
                </a:ext>
              </a:extLst>
            </p:cNvPr>
            <p:cNvCxnSpPr>
              <a:cxnSpLocks/>
              <a:stCxn id="32" idx="1"/>
              <a:endCxn id="33" idx="0"/>
            </p:cNvCxnSpPr>
            <p:nvPr/>
          </p:nvCxnSpPr>
          <p:spPr>
            <a:xfrm>
              <a:off x="859370" y="3559281"/>
              <a:ext cx="314155" cy="323253"/>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grpSp>
      <p:grpSp>
        <p:nvGrpSpPr>
          <p:cNvPr id="137" name="组合 136">
            <a:extLst>
              <a:ext uri="{FF2B5EF4-FFF2-40B4-BE49-F238E27FC236}">
                <a16:creationId xmlns:a16="http://schemas.microsoft.com/office/drawing/2014/main" id="{55C2B02F-E11B-4D4D-A0C2-7BB84FF4E5E8}"/>
              </a:ext>
            </a:extLst>
          </p:cNvPr>
          <p:cNvGrpSpPr/>
          <p:nvPr/>
        </p:nvGrpSpPr>
        <p:grpSpPr>
          <a:xfrm>
            <a:off x="436720" y="4737946"/>
            <a:ext cx="5046902" cy="1987617"/>
            <a:chOff x="410077" y="4698354"/>
            <a:chExt cx="5046902" cy="1987617"/>
          </a:xfrm>
        </p:grpSpPr>
        <p:graphicFrame>
          <p:nvGraphicFramePr>
            <p:cNvPr id="44" name="对象 43">
              <a:extLst>
                <a:ext uri="{FF2B5EF4-FFF2-40B4-BE49-F238E27FC236}">
                  <a16:creationId xmlns:a16="http://schemas.microsoft.com/office/drawing/2014/main" id="{0307CB1C-7D6A-4E7C-89DA-14EBD543262E}"/>
                </a:ext>
              </a:extLst>
            </p:cNvPr>
            <p:cNvGraphicFramePr>
              <a:graphicFrameLocks noChangeAspect="1"/>
            </p:cNvGraphicFramePr>
            <p:nvPr>
              <p:extLst>
                <p:ext uri="{D42A27DB-BD31-4B8C-83A1-F6EECF244321}">
                  <p14:modId xmlns:p14="http://schemas.microsoft.com/office/powerpoint/2010/main" val="1014261074"/>
                </p:ext>
              </p:extLst>
            </p:nvPr>
          </p:nvGraphicFramePr>
          <p:xfrm>
            <a:off x="1290476" y="5235117"/>
            <a:ext cx="3559979" cy="804863"/>
          </p:xfrm>
          <a:graphic>
            <a:graphicData uri="http://schemas.openxmlformats.org/presentationml/2006/ole">
              <mc:AlternateContent xmlns:mc="http://schemas.openxmlformats.org/markup-compatibility/2006">
                <mc:Choice xmlns:v="urn:schemas-microsoft-com:vml" Requires="v">
                  <p:oleObj spid="_x0000_s9551" name="Equation" r:id="rId9" imgW="1460160" imgH="330120" progId="Equation.DSMT4">
                    <p:embed/>
                  </p:oleObj>
                </mc:Choice>
                <mc:Fallback>
                  <p:oleObj name="Equation" r:id="rId9" imgW="1460160" imgH="330120" progId="Equation.DSMT4">
                    <p:embed/>
                    <p:pic>
                      <p:nvPicPr>
                        <p:cNvPr id="0" name=""/>
                        <p:cNvPicPr/>
                        <p:nvPr/>
                      </p:nvPicPr>
                      <p:blipFill>
                        <a:blip r:embed="rId10"/>
                        <a:stretch>
                          <a:fillRect/>
                        </a:stretch>
                      </p:blipFill>
                      <p:spPr>
                        <a:xfrm>
                          <a:off x="1290476" y="5235117"/>
                          <a:ext cx="3559979" cy="804863"/>
                        </a:xfrm>
                        <a:prstGeom prst="rect">
                          <a:avLst/>
                        </a:prstGeom>
                      </p:spPr>
                    </p:pic>
                  </p:oleObj>
                </mc:Fallback>
              </mc:AlternateContent>
            </a:graphicData>
          </a:graphic>
        </p:graphicFrame>
        <p:sp>
          <p:nvSpPr>
            <p:cNvPr id="50" name="左中括号 49">
              <a:extLst>
                <a:ext uri="{FF2B5EF4-FFF2-40B4-BE49-F238E27FC236}">
                  <a16:creationId xmlns:a16="http://schemas.microsoft.com/office/drawing/2014/main" id="{C0D9AFFB-0658-4BE1-9F20-766E45012262}"/>
                </a:ext>
              </a:extLst>
            </p:cNvPr>
            <p:cNvSpPr/>
            <p:nvPr/>
          </p:nvSpPr>
          <p:spPr>
            <a:xfrm rot="5400000">
              <a:off x="1439132" y="5053780"/>
              <a:ext cx="104807" cy="445390"/>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BA8BD321-A854-4865-A1BB-14DA9AAA39DE}"/>
                </a:ext>
              </a:extLst>
            </p:cNvPr>
            <p:cNvSpPr txBox="1"/>
            <p:nvPr/>
          </p:nvSpPr>
          <p:spPr>
            <a:xfrm>
              <a:off x="410077" y="4698354"/>
              <a:ext cx="2166502" cy="338554"/>
            </a:xfrm>
            <a:prstGeom prst="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zh-CN" altLang="en-US" sz="1600" b="1" dirty="0">
                  <a:solidFill>
                    <a:srgbClr val="0000FF"/>
                  </a:solidFill>
                  <a:latin typeface="Arial" panose="020B0604020202020204" pitchFamily="34" charset="0"/>
                  <a:cs typeface="Arial" panose="020B0604020202020204" pitchFamily="34" charset="0"/>
                </a:rPr>
                <a:t>① </a:t>
              </a:r>
              <a:r>
                <a:rPr lang="en-US" altLang="zh-CN" sz="1600" b="1" dirty="0">
                  <a:solidFill>
                    <a:srgbClr val="0000FF"/>
                  </a:solidFill>
                  <a:latin typeface="Arial" panose="020B0604020202020204" pitchFamily="34" charset="0"/>
                  <a:cs typeface="Arial" panose="020B0604020202020204" pitchFamily="34" charset="0"/>
                </a:rPr>
                <a:t>Management cost</a:t>
              </a:r>
              <a:endParaRPr lang="zh-CN" altLang="en-US" sz="1600" b="1" dirty="0">
                <a:solidFill>
                  <a:srgbClr val="0000FF"/>
                </a:solidFill>
                <a:latin typeface="Arial" panose="020B0604020202020204" pitchFamily="34" charset="0"/>
                <a:cs typeface="Arial" panose="020B0604020202020204" pitchFamily="34" charset="0"/>
              </a:endParaRPr>
            </a:p>
          </p:txBody>
        </p:sp>
        <p:cxnSp>
          <p:nvCxnSpPr>
            <p:cNvPr id="52" name="直接连接符 51">
              <a:extLst>
                <a:ext uri="{FF2B5EF4-FFF2-40B4-BE49-F238E27FC236}">
                  <a16:creationId xmlns:a16="http://schemas.microsoft.com/office/drawing/2014/main" id="{32F49DED-1B32-4303-95E5-0336671F47D7}"/>
                </a:ext>
              </a:extLst>
            </p:cNvPr>
            <p:cNvCxnSpPr>
              <a:cxnSpLocks/>
              <a:stCxn id="50" idx="1"/>
              <a:endCxn id="51" idx="2"/>
            </p:cNvCxnSpPr>
            <p:nvPr/>
          </p:nvCxnSpPr>
          <p:spPr>
            <a:xfrm flipV="1">
              <a:off x="1491536" y="5036908"/>
              <a:ext cx="1792" cy="187164"/>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54" name="左中括号 53">
              <a:extLst>
                <a:ext uri="{FF2B5EF4-FFF2-40B4-BE49-F238E27FC236}">
                  <a16:creationId xmlns:a16="http://schemas.microsoft.com/office/drawing/2014/main" id="{7C8C1608-5874-4DAF-8E14-10D54E19C0B7}"/>
                </a:ext>
              </a:extLst>
            </p:cNvPr>
            <p:cNvSpPr/>
            <p:nvPr/>
          </p:nvSpPr>
          <p:spPr>
            <a:xfrm rot="16200000">
              <a:off x="4019735" y="5606173"/>
              <a:ext cx="104805" cy="425357"/>
            </a:xfrm>
            <a:prstGeom prst="leftBracket">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5" name="文本框 54">
              <a:extLst>
                <a:ext uri="{FF2B5EF4-FFF2-40B4-BE49-F238E27FC236}">
                  <a16:creationId xmlns:a16="http://schemas.microsoft.com/office/drawing/2014/main" id="{97D1419D-A8D4-42A0-A212-C79926419414}"/>
                </a:ext>
              </a:extLst>
            </p:cNvPr>
            <p:cNvSpPr txBox="1"/>
            <p:nvPr/>
          </p:nvSpPr>
          <p:spPr>
            <a:xfrm>
              <a:off x="2687296" y="6101196"/>
              <a:ext cx="2769683" cy="584775"/>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zh-CN" sz="1600" dirty="0">
                  <a:solidFill>
                    <a:srgbClr val="000000"/>
                  </a:solidFill>
                  <a:latin typeface="Arial" panose="020B0604020202020204" pitchFamily="34" charset="0"/>
                  <a:cs typeface="Arial" panose="020B0604020202020204" pitchFamily="34" charset="0"/>
                </a:rPr>
                <a:t>E</a:t>
              </a:r>
              <a:r>
                <a:rPr lang="en-US" altLang="zh-CN" sz="1600" b="0" i="0" dirty="0">
                  <a:solidFill>
                    <a:srgbClr val="000000"/>
                  </a:solidFill>
                  <a:effectLst/>
                  <a:latin typeface="Arial" panose="020B0604020202020204" pitchFamily="34" charset="0"/>
                  <a:cs typeface="Arial" panose="020B0604020202020204" pitchFamily="34" charset="0"/>
                </a:rPr>
                <a:t>dge-wise parameter probed at last long period</a:t>
              </a:r>
              <a:endParaRPr lang="zh-CN" altLang="en-US" sz="1600" dirty="0">
                <a:solidFill>
                  <a:schemeClr val="tx1"/>
                </a:solidFill>
                <a:latin typeface="Arial" panose="020B0604020202020204" pitchFamily="34" charset="0"/>
                <a:cs typeface="Arial" panose="020B0604020202020204" pitchFamily="34" charset="0"/>
              </a:endParaRPr>
            </a:p>
          </p:txBody>
        </p:sp>
        <p:cxnSp>
          <p:nvCxnSpPr>
            <p:cNvPr id="56" name="直接连接符 55">
              <a:extLst>
                <a:ext uri="{FF2B5EF4-FFF2-40B4-BE49-F238E27FC236}">
                  <a16:creationId xmlns:a16="http://schemas.microsoft.com/office/drawing/2014/main" id="{FFC916DA-6AF6-4D21-A201-60ACD13C1D1D}"/>
                </a:ext>
              </a:extLst>
            </p:cNvPr>
            <p:cNvCxnSpPr>
              <a:cxnSpLocks/>
              <a:stCxn id="54" idx="1"/>
              <a:endCxn id="55" idx="0"/>
            </p:cNvCxnSpPr>
            <p:nvPr/>
          </p:nvCxnSpPr>
          <p:spPr>
            <a:xfrm>
              <a:off x="4072138" y="5871254"/>
              <a:ext cx="0" cy="229942"/>
            </a:xfrm>
            <a:prstGeom prst="line">
              <a:avLst/>
            </a:prstGeom>
            <a:ln/>
          </p:spPr>
          <p:style>
            <a:lnRef idx="3">
              <a:schemeClr val="accent6"/>
            </a:lnRef>
            <a:fillRef idx="0">
              <a:schemeClr val="accent6"/>
            </a:fillRef>
            <a:effectRef idx="2">
              <a:schemeClr val="accent6"/>
            </a:effectRef>
            <a:fontRef idx="minor">
              <a:schemeClr val="tx1"/>
            </a:fontRef>
          </p:style>
        </p:cxnSp>
      </p:grpSp>
      <p:grpSp>
        <p:nvGrpSpPr>
          <p:cNvPr id="125" name="组合 124">
            <a:extLst>
              <a:ext uri="{FF2B5EF4-FFF2-40B4-BE49-F238E27FC236}">
                <a16:creationId xmlns:a16="http://schemas.microsoft.com/office/drawing/2014/main" id="{84B797F4-55A7-4404-B923-B619CE18E08F}"/>
              </a:ext>
            </a:extLst>
          </p:cNvPr>
          <p:cNvGrpSpPr/>
          <p:nvPr/>
        </p:nvGrpSpPr>
        <p:grpSpPr>
          <a:xfrm>
            <a:off x="6267143" y="1977337"/>
            <a:ext cx="5833649" cy="2225229"/>
            <a:chOff x="6263675" y="2124368"/>
            <a:chExt cx="5833649" cy="2225229"/>
          </a:xfrm>
        </p:grpSpPr>
        <p:graphicFrame>
          <p:nvGraphicFramePr>
            <p:cNvPr id="49" name="对象 48">
              <a:extLst>
                <a:ext uri="{FF2B5EF4-FFF2-40B4-BE49-F238E27FC236}">
                  <a16:creationId xmlns:a16="http://schemas.microsoft.com/office/drawing/2014/main" id="{210B0E5C-D2A6-4D72-BFBD-7443AEFA74A6}"/>
                </a:ext>
              </a:extLst>
            </p:cNvPr>
            <p:cNvGraphicFramePr>
              <a:graphicFrameLocks noChangeAspect="1"/>
            </p:cNvGraphicFramePr>
            <p:nvPr>
              <p:extLst>
                <p:ext uri="{D42A27DB-BD31-4B8C-83A1-F6EECF244321}">
                  <p14:modId xmlns:p14="http://schemas.microsoft.com/office/powerpoint/2010/main" val="236343309"/>
                </p:ext>
              </p:extLst>
            </p:nvPr>
          </p:nvGraphicFramePr>
          <p:xfrm>
            <a:off x="6263675" y="2900627"/>
            <a:ext cx="5791664" cy="792543"/>
          </p:xfrm>
          <a:graphic>
            <a:graphicData uri="http://schemas.openxmlformats.org/presentationml/2006/ole">
              <mc:AlternateContent xmlns:mc="http://schemas.openxmlformats.org/markup-compatibility/2006">
                <mc:Choice xmlns:v="urn:schemas-microsoft-com:vml" Requires="v">
                  <p:oleObj spid="_x0000_s9552" name="Equation" r:id="rId11" imgW="2412720" imgH="330120" progId="Equation.DSMT4">
                    <p:embed/>
                  </p:oleObj>
                </mc:Choice>
                <mc:Fallback>
                  <p:oleObj name="Equation" r:id="rId11" imgW="2412720" imgH="330120" progId="Equation.DSMT4">
                    <p:embed/>
                    <p:pic>
                      <p:nvPicPr>
                        <p:cNvPr id="0" name=""/>
                        <p:cNvPicPr/>
                        <p:nvPr/>
                      </p:nvPicPr>
                      <p:blipFill>
                        <a:blip r:embed="rId12"/>
                        <a:stretch>
                          <a:fillRect/>
                        </a:stretch>
                      </p:blipFill>
                      <p:spPr>
                        <a:xfrm>
                          <a:off x="6263675" y="2900627"/>
                          <a:ext cx="5791664" cy="792543"/>
                        </a:xfrm>
                        <a:prstGeom prst="rect">
                          <a:avLst/>
                        </a:prstGeom>
                      </p:spPr>
                    </p:pic>
                  </p:oleObj>
                </mc:Fallback>
              </mc:AlternateContent>
            </a:graphicData>
          </a:graphic>
        </p:graphicFrame>
        <p:sp>
          <p:nvSpPr>
            <p:cNvPr id="70" name="左中括号 69">
              <a:extLst>
                <a:ext uri="{FF2B5EF4-FFF2-40B4-BE49-F238E27FC236}">
                  <a16:creationId xmlns:a16="http://schemas.microsoft.com/office/drawing/2014/main" id="{01EBD6A2-4A07-48C7-B504-718419752898}"/>
                </a:ext>
              </a:extLst>
            </p:cNvPr>
            <p:cNvSpPr/>
            <p:nvPr/>
          </p:nvSpPr>
          <p:spPr>
            <a:xfrm rot="16200000">
              <a:off x="6433967" y="3223440"/>
              <a:ext cx="104807" cy="445390"/>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5E2A5B74-A9EF-4A46-B1BF-C8FD49BF48F0}"/>
                </a:ext>
              </a:extLst>
            </p:cNvPr>
            <p:cNvSpPr txBox="1"/>
            <p:nvPr/>
          </p:nvSpPr>
          <p:spPr>
            <a:xfrm>
              <a:off x="6311986" y="3764822"/>
              <a:ext cx="2785606" cy="584775"/>
            </a:xfrm>
            <a:prstGeom prst="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zh-CN" altLang="en-US" sz="1600" b="1" dirty="0">
                  <a:solidFill>
                    <a:srgbClr val="0000FF"/>
                  </a:solidFill>
                  <a:latin typeface="Arial" panose="020B0604020202020204" pitchFamily="34" charset="0"/>
                  <a:cs typeface="Arial" panose="020B0604020202020204" pitchFamily="34" charset="0"/>
                </a:rPr>
                <a:t>② </a:t>
              </a:r>
              <a:r>
                <a:rPr lang="en-US" altLang="zh-CN" sz="1600" b="1" dirty="0">
                  <a:solidFill>
                    <a:srgbClr val="0000FF"/>
                  </a:solidFill>
                  <a:latin typeface="Arial" panose="020B0604020202020204" pitchFamily="34" charset="0"/>
                  <a:cs typeface="Arial" panose="020B0604020202020204" pitchFamily="34" charset="0"/>
                </a:rPr>
                <a:t>Synchronization  cost </a:t>
              </a:r>
              <a:r>
                <a:rPr lang="en-US" altLang="zh-CN" sz="1600" dirty="0">
                  <a:solidFill>
                    <a:srgbClr val="0000FF"/>
                  </a:solidFill>
                  <a:latin typeface="Arial" panose="020B0604020202020204" pitchFamily="34" charset="0"/>
                  <a:cs typeface="Arial" panose="020B0604020202020204" pitchFamily="34" charset="0"/>
                </a:rPr>
                <a:t>between two smooth nodes </a:t>
              </a:r>
              <a:endParaRPr lang="zh-CN" altLang="en-US" sz="1600" dirty="0">
                <a:solidFill>
                  <a:srgbClr val="0000FF"/>
                </a:solidFill>
                <a:latin typeface="Arial" panose="020B0604020202020204" pitchFamily="34" charset="0"/>
                <a:cs typeface="Arial" panose="020B0604020202020204" pitchFamily="34" charset="0"/>
              </a:endParaRPr>
            </a:p>
          </p:txBody>
        </p:sp>
        <p:cxnSp>
          <p:nvCxnSpPr>
            <p:cNvPr id="72" name="直接连接符 71">
              <a:extLst>
                <a:ext uri="{FF2B5EF4-FFF2-40B4-BE49-F238E27FC236}">
                  <a16:creationId xmlns:a16="http://schemas.microsoft.com/office/drawing/2014/main" id="{7E9FB6CD-45DE-4715-8C5D-F4501A5B5595}"/>
                </a:ext>
              </a:extLst>
            </p:cNvPr>
            <p:cNvCxnSpPr>
              <a:cxnSpLocks/>
              <a:stCxn id="70" idx="1"/>
              <a:endCxn id="71" idx="0"/>
            </p:cNvCxnSpPr>
            <p:nvPr/>
          </p:nvCxnSpPr>
          <p:spPr>
            <a:xfrm>
              <a:off x="6486371" y="3498539"/>
              <a:ext cx="1218418" cy="266283"/>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80" name="左中括号 79">
              <a:extLst>
                <a:ext uri="{FF2B5EF4-FFF2-40B4-BE49-F238E27FC236}">
                  <a16:creationId xmlns:a16="http://schemas.microsoft.com/office/drawing/2014/main" id="{0D584E4A-2E1B-41E7-BD36-A2E534CD7FC5}"/>
                </a:ext>
              </a:extLst>
            </p:cNvPr>
            <p:cNvSpPr/>
            <p:nvPr/>
          </p:nvSpPr>
          <p:spPr>
            <a:xfrm rot="16200000">
              <a:off x="9827661" y="3237718"/>
              <a:ext cx="104805" cy="425357"/>
            </a:xfrm>
            <a:prstGeom prst="leftBracket">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3A56FCC0-CD62-445F-A3A8-D367DFA02947}"/>
                </a:ext>
              </a:extLst>
            </p:cNvPr>
            <p:cNvSpPr txBox="1"/>
            <p:nvPr/>
          </p:nvSpPr>
          <p:spPr>
            <a:xfrm>
              <a:off x="9327641" y="3761140"/>
              <a:ext cx="2769683" cy="584775"/>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zh-CN" sz="1600" dirty="0">
                  <a:solidFill>
                    <a:srgbClr val="000000"/>
                  </a:solidFill>
                  <a:latin typeface="Arial" panose="020B0604020202020204" pitchFamily="34" charset="0"/>
                  <a:cs typeface="Arial" panose="020B0604020202020204" pitchFamily="34" charset="0"/>
                </a:rPr>
                <a:t>E</a:t>
              </a:r>
              <a:r>
                <a:rPr lang="en-US" altLang="zh-CN" sz="1600" b="0" i="0" dirty="0">
                  <a:solidFill>
                    <a:srgbClr val="000000"/>
                  </a:solidFill>
                  <a:effectLst/>
                  <a:latin typeface="Arial" panose="020B0604020202020204" pitchFamily="34" charset="0"/>
                  <a:cs typeface="Arial" panose="020B0604020202020204" pitchFamily="34" charset="0"/>
                </a:rPr>
                <a:t>dge-wise parameter probed at last long period</a:t>
              </a:r>
              <a:endParaRPr lang="zh-CN" altLang="en-US" sz="1600" dirty="0">
                <a:solidFill>
                  <a:schemeClr val="tx1"/>
                </a:solidFill>
                <a:latin typeface="Arial" panose="020B0604020202020204" pitchFamily="34" charset="0"/>
                <a:cs typeface="Arial" panose="020B0604020202020204" pitchFamily="34" charset="0"/>
              </a:endParaRPr>
            </a:p>
          </p:txBody>
        </p:sp>
        <p:cxnSp>
          <p:nvCxnSpPr>
            <p:cNvPr id="82" name="直接连接符 81">
              <a:extLst>
                <a:ext uri="{FF2B5EF4-FFF2-40B4-BE49-F238E27FC236}">
                  <a16:creationId xmlns:a16="http://schemas.microsoft.com/office/drawing/2014/main" id="{49610AC0-1D63-4BBB-A135-AE36A769F476}"/>
                </a:ext>
              </a:extLst>
            </p:cNvPr>
            <p:cNvCxnSpPr>
              <a:cxnSpLocks/>
              <a:stCxn id="80" idx="1"/>
              <a:endCxn id="81" idx="0"/>
            </p:cNvCxnSpPr>
            <p:nvPr/>
          </p:nvCxnSpPr>
          <p:spPr>
            <a:xfrm>
              <a:off x="9880064" y="3502799"/>
              <a:ext cx="832419" cy="258341"/>
            </a:xfrm>
            <a:prstGeom prst="line">
              <a:avLst/>
            </a:prstGeom>
            <a:ln/>
          </p:spPr>
          <p:style>
            <a:lnRef idx="3">
              <a:schemeClr val="accent6"/>
            </a:lnRef>
            <a:fillRef idx="0">
              <a:schemeClr val="accent6"/>
            </a:fillRef>
            <a:effectRef idx="2">
              <a:schemeClr val="accent6"/>
            </a:effectRef>
            <a:fontRef idx="minor">
              <a:schemeClr val="tx1"/>
            </a:fontRef>
          </p:style>
        </p:cxnSp>
        <p:sp>
          <p:nvSpPr>
            <p:cNvPr id="95" name="左中括号 94">
              <a:extLst>
                <a:ext uri="{FF2B5EF4-FFF2-40B4-BE49-F238E27FC236}">
                  <a16:creationId xmlns:a16="http://schemas.microsoft.com/office/drawing/2014/main" id="{6013FD5C-2C21-4B13-A88B-B950A0C3FA76}"/>
                </a:ext>
              </a:extLst>
            </p:cNvPr>
            <p:cNvSpPr/>
            <p:nvPr/>
          </p:nvSpPr>
          <p:spPr>
            <a:xfrm rot="5400000">
              <a:off x="9247869" y="2753551"/>
              <a:ext cx="104805" cy="473657"/>
            </a:xfrm>
            <a:prstGeom prst="leftBracket">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97" name="直接连接符 96">
              <a:extLst>
                <a:ext uri="{FF2B5EF4-FFF2-40B4-BE49-F238E27FC236}">
                  <a16:creationId xmlns:a16="http://schemas.microsoft.com/office/drawing/2014/main" id="{1B07C305-C7CA-4666-A029-1A703EB3450D}"/>
                </a:ext>
              </a:extLst>
            </p:cNvPr>
            <p:cNvCxnSpPr>
              <a:cxnSpLocks/>
              <a:stCxn id="95" idx="1"/>
              <a:endCxn id="96" idx="2"/>
            </p:cNvCxnSpPr>
            <p:nvPr/>
          </p:nvCxnSpPr>
          <p:spPr>
            <a:xfrm flipH="1" flipV="1">
              <a:off x="9297644" y="2698794"/>
              <a:ext cx="2627" cy="239183"/>
            </a:xfrm>
            <a:prstGeom prst="line">
              <a:avLst/>
            </a:prstGeom>
            <a:ln/>
          </p:spPr>
          <p:style>
            <a:lnRef idx="3">
              <a:schemeClr val="accent6"/>
            </a:lnRef>
            <a:fillRef idx="0">
              <a:schemeClr val="accent6"/>
            </a:fillRef>
            <a:effectRef idx="2">
              <a:schemeClr val="accent6"/>
            </a:effectRef>
            <a:fontRef idx="minor">
              <a:schemeClr val="tx1"/>
            </a:fontRef>
          </p:style>
        </p:cxnSp>
        <p:grpSp>
          <p:nvGrpSpPr>
            <p:cNvPr id="106" name="组合 105">
              <a:extLst>
                <a:ext uri="{FF2B5EF4-FFF2-40B4-BE49-F238E27FC236}">
                  <a16:creationId xmlns:a16="http://schemas.microsoft.com/office/drawing/2014/main" id="{06C25321-2705-45E1-B923-B1EA76B7794E}"/>
                </a:ext>
              </a:extLst>
            </p:cNvPr>
            <p:cNvGrpSpPr/>
            <p:nvPr/>
          </p:nvGrpSpPr>
          <p:grpSpPr>
            <a:xfrm>
              <a:off x="8529325" y="2247249"/>
              <a:ext cx="1536638" cy="481992"/>
              <a:chOff x="7116140" y="4152592"/>
              <a:chExt cx="1536638" cy="481992"/>
            </a:xfrm>
          </p:grpSpPr>
          <p:sp>
            <p:nvSpPr>
              <p:cNvPr id="96" name="文本框 95">
                <a:extLst>
                  <a:ext uri="{FF2B5EF4-FFF2-40B4-BE49-F238E27FC236}">
                    <a16:creationId xmlns:a16="http://schemas.microsoft.com/office/drawing/2014/main" id="{5E197812-9C9E-47A5-989A-4D31C1D7B867}"/>
                  </a:ext>
                </a:extLst>
              </p:cNvPr>
              <p:cNvSpPr txBox="1"/>
              <p:nvPr/>
            </p:nvSpPr>
            <p:spPr>
              <a:xfrm>
                <a:off x="7116140" y="4183039"/>
                <a:ext cx="1536638" cy="421098"/>
              </a:xfrm>
              <a:prstGeom prst="rect">
                <a:avLst/>
              </a:prstGeom>
              <a:ln/>
            </p:spPr>
            <p:style>
              <a:lnRef idx="2">
                <a:schemeClr val="accent6"/>
              </a:lnRef>
              <a:fillRef idx="1">
                <a:schemeClr val="lt1"/>
              </a:fillRef>
              <a:effectRef idx="0">
                <a:schemeClr val="accent6"/>
              </a:effectRef>
              <a:fontRef idx="minor">
                <a:schemeClr val="dk1"/>
              </a:fontRef>
            </p:style>
            <p:txBody>
              <a:bodyPr wrap="square">
                <a:noAutofit/>
              </a:bodyPr>
              <a:lstStyle/>
              <a:p>
                <a:pPr algn="ctr"/>
                <a:endParaRPr lang="zh-CN" altLang="en-US" sz="1600" dirty="0">
                  <a:solidFill>
                    <a:schemeClr val="tx1"/>
                  </a:solidFill>
                  <a:latin typeface="Arial" panose="020B0604020202020204" pitchFamily="34" charset="0"/>
                  <a:cs typeface="Arial" panose="020B0604020202020204" pitchFamily="34" charset="0"/>
                </a:endParaRPr>
              </a:p>
            </p:txBody>
          </p:sp>
          <p:graphicFrame>
            <p:nvGraphicFramePr>
              <p:cNvPr id="94" name="对象 93">
                <a:extLst>
                  <a:ext uri="{FF2B5EF4-FFF2-40B4-BE49-F238E27FC236}">
                    <a16:creationId xmlns:a16="http://schemas.microsoft.com/office/drawing/2014/main" id="{C57B519A-7FFE-42F3-8178-7C696C4A5A6F}"/>
                  </a:ext>
                </a:extLst>
              </p:cNvPr>
              <p:cNvGraphicFramePr>
                <a:graphicFrameLocks noChangeAspect="1"/>
              </p:cNvGraphicFramePr>
              <p:nvPr>
                <p:extLst>
                  <p:ext uri="{D42A27DB-BD31-4B8C-83A1-F6EECF244321}">
                    <p14:modId xmlns:p14="http://schemas.microsoft.com/office/powerpoint/2010/main" val="214544890"/>
                  </p:ext>
                </p:extLst>
              </p:nvPr>
            </p:nvGraphicFramePr>
            <p:xfrm>
              <a:off x="7176534" y="4152592"/>
              <a:ext cx="1415850" cy="481992"/>
            </p:xfrm>
            <a:graphic>
              <a:graphicData uri="http://schemas.openxmlformats.org/presentationml/2006/ole">
                <mc:AlternateContent xmlns:mc="http://schemas.openxmlformats.org/markup-compatibility/2006">
                  <mc:Choice xmlns:v="urn:schemas-microsoft-com:vml" Requires="v">
                    <p:oleObj spid="_x0000_s9553" name="Equation" r:id="rId13" imgW="596880" imgH="203040" progId="Equation.DSMT4">
                      <p:embed/>
                    </p:oleObj>
                  </mc:Choice>
                  <mc:Fallback>
                    <p:oleObj name="Equation" r:id="rId13" imgW="596880" imgH="203040" progId="Equation.DSMT4">
                      <p:embed/>
                      <p:pic>
                        <p:nvPicPr>
                          <p:cNvPr id="0" name=""/>
                          <p:cNvPicPr/>
                          <p:nvPr/>
                        </p:nvPicPr>
                        <p:blipFill>
                          <a:blip r:embed="rId14"/>
                          <a:stretch>
                            <a:fillRect/>
                          </a:stretch>
                        </p:blipFill>
                        <p:spPr>
                          <a:xfrm>
                            <a:off x="7176534" y="4152592"/>
                            <a:ext cx="1415850" cy="481992"/>
                          </a:xfrm>
                          <a:prstGeom prst="rect">
                            <a:avLst/>
                          </a:prstGeom>
                        </p:spPr>
                      </p:pic>
                    </p:oleObj>
                  </mc:Fallback>
                </mc:AlternateContent>
              </a:graphicData>
            </a:graphic>
          </p:graphicFrame>
        </p:grpSp>
        <p:sp>
          <p:nvSpPr>
            <p:cNvPr id="117" name="左中括号 116">
              <a:extLst>
                <a:ext uri="{FF2B5EF4-FFF2-40B4-BE49-F238E27FC236}">
                  <a16:creationId xmlns:a16="http://schemas.microsoft.com/office/drawing/2014/main" id="{58AF4364-AE00-4BC1-81E3-43904C63409A}"/>
                </a:ext>
              </a:extLst>
            </p:cNvPr>
            <p:cNvSpPr/>
            <p:nvPr/>
          </p:nvSpPr>
          <p:spPr>
            <a:xfrm rot="5400000">
              <a:off x="11657571" y="2856683"/>
              <a:ext cx="112570" cy="335346"/>
            </a:xfrm>
            <a:prstGeom prst="leftBracket">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118" name="直接连接符 117">
              <a:extLst>
                <a:ext uri="{FF2B5EF4-FFF2-40B4-BE49-F238E27FC236}">
                  <a16:creationId xmlns:a16="http://schemas.microsoft.com/office/drawing/2014/main" id="{E1020E4B-6BDE-4ED6-9969-4D4CCD5E84DD}"/>
                </a:ext>
              </a:extLst>
            </p:cNvPr>
            <p:cNvCxnSpPr>
              <a:cxnSpLocks/>
              <a:stCxn id="117" idx="1"/>
              <a:endCxn id="122" idx="2"/>
            </p:cNvCxnSpPr>
            <p:nvPr/>
          </p:nvCxnSpPr>
          <p:spPr>
            <a:xfrm flipH="1" flipV="1">
              <a:off x="11243182" y="2709143"/>
              <a:ext cx="470674" cy="258928"/>
            </a:xfrm>
            <a:prstGeom prst="line">
              <a:avLst/>
            </a:prstGeom>
            <a:ln/>
          </p:spPr>
          <p:style>
            <a:lnRef idx="3">
              <a:schemeClr val="accent6"/>
            </a:lnRef>
            <a:fillRef idx="0">
              <a:schemeClr val="accent6"/>
            </a:fillRef>
            <a:effectRef idx="2">
              <a:schemeClr val="accent6"/>
            </a:effectRef>
            <a:fontRef idx="minor">
              <a:schemeClr val="tx1"/>
            </a:fontRef>
          </p:style>
        </p:cxnSp>
        <p:sp>
          <p:nvSpPr>
            <p:cNvPr id="122" name="文本框 121">
              <a:extLst>
                <a:ext uri="{FF2B5EF4-FFF2-40B4-BE49-F238E27FC236}">
                  <a16:creationId xmlns:a16="http://schemas.microsoft.com/office/drawing/2014/main" id="{B3692F9F-3247-41A9-9AE0-9B22408F7853}"/>
                </a:ext>
              </a:extLst>
            </p:cNvPr>
            <p:cNvSpPr txBox="1"/>
            <p:nvPr/>
          </p:nvSpPr>
          <p:spPr>
            <a:xfrm>
              <a:off x="10389039" y="2124368"/>
              <a:ext cx="1708285" cy="58477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zh-CN" sz="1600" dirty="0">
                  <a:latin typeface="Arial" panose="020B0604020202020204" pitchFamily="34" charset="0"/>
                  <a:cs typeface="Arial" panose="020B0604020202020204" pitchFamily="34" charset="0"/>
                </a:rPr>
                <a:t>Constant cost in synchronization</a:t>
              </a:r>
              <a:endParaRPr lang="zh-CN" altLang="en-US" sz="1600" dirty="0">
                <a:latin typeface="Arial" panose="020B0604020202020204" pitchFamily="34" charset="0"/>
                <a:cs typeface="Arial" panose="020B0604020202020204" pitchFamily="34" charset="0"/>
              </a:endParaRPr>
            </a:p>
          </p:txBody>
        </p:sp>
      </p:grpSp>
      <p:grpSp>
        <p:nvGrpSpPr>
          <p:cNvPr id="147" name="组合 146">
            <a:extLst>
              <a:ext uri="{FF2B5EF4-FFF2-40B4-BE49-F238E27FC236}">
                <a16:creationId xmlns:a16="http://schemas.microsoft.com/office/drawing/2014/main" id="{76730432-8D03-4B9F-A99D-0E64803F0BD3}"/>
              </a:ext>
            </a:extLst>
          </p:cNvPr>
          <p:cNvGrpSpPr/>
          <p:nvPr/>
        </p:nvGrpSpPr>
        <p:grpSpPr>
          <a:xfrm>
            <a:off x="6634693" y="4819522"/>
            <a:ext cx="5153636" cy="1771530"/>
            <a:chOff x="6634693" y="4819522"/>
            <a:chExt cx="5153636" cy="1771530"/>
          </a:xfrm>
        </p:grpSpPr>
        <p:grpSp>
          <p:nvGrpSpPr>
            <p:cNvPr id="138" name="组合 137">
              <a:extLst>
                <a:ext uri="{FF2B5EF4-FFF2-40B4-BE49-F238E27FC236}">
                  <a16:creationId xmlns:a16="http://schemas.microsoft.com/office/drawing/2014/main" id="{B850E494-64D7-4961-A8FA-8216D583CA93}"/>
                </a:ext>
              </a:extLst>
            </p:cNvPr>
            <p:cNvGrpSpPr/>
            <p:nvPr/>
          </p:nvGrpSpPr>
          <p:grpSpPr>
            <a:xfrm>
              <a:off x="6649190" y="4819522"/>
              <a:ext cx="5027570" cy="1174378"/>
              <a:chOff x="6522065" y="4691546"/>
              <a:chExt cx="5027570" cy="1174378"/>
            </a:xfrm>
          </p:grpSpPr>
          <p:graphicFrame>
            <p:nvGraphicFramePr>
              <p:cNvPr id="111" name="对象 110">
                <a:extLst>
                  <a:ext uri="{FF2B5EF4-FFF2-40B4-BE49-F238E27FC236}">
                    <a16:creationId xmlns:a16="http://schemas.microsoft.com/office/drawing/2014/main" id="{698F8083-7796-42B5-99D2-54E8216274DF}"/>
                  </a:ext>
                </a:extLst>
              </p:cNvPr>
              <p:cNvGraphicFramePr>
                <a:graphicFrameLocks noChangeAspect="1"/>
              </p:cNvGraphicFramePr>
              <p:nvPr>
                <p:extLst>
                  <p:ext uri="{D42A27DB-BD31-4B8C-83A1-F6EECF244321}">
                    <p14:modId xmlns:p14="http://schemas.microsoft.com/office/powerpoint/2010/main" val="2308463959"/>
                  </p:ext>
                </p:extLst>
              </p:nvPr>
            </p:nvGraphicFramePr>
            <p:xfrm>
              <a:off x="7280895" y="5352538"/>
              <a:ext cx="4042915" cy="513386"/>
            </p:xfrm>
            <a:graphic>
              <a:graphicData uri="http://schemas.openxmlformats.org/presentationml/2006/ole">
                <mc:AlternateContent xmlns:mc="http://schemas.openxmlformats.org/markup-compatibility/2006">
                  <mc:Choice xmlns:v="urn:schemas-microsoft-com:vml" Requires="v">
                    <p:oleObj spid="_x0000_s9554" name="Equation" r:id="rId15" imgW="1600200" imgH="203040" progId="Equation.DSMT4">
                      <p:embed/>
                    </p:oleObj>
                  </mc:Choice>
                  <mc:Fallback>
                    <p:oleObj name="Equation" r:id="rId15" imgW="1600200" imgH="203040" progId="Equation.DSMT4">
                      <p:embed/>
                      <p:pic>
                        <p:nvPicPr>
                          <p:cNvPr id="0" name=""/>
                          <p:cNvPicPr/>
                          <p:nvPr/>
                        </p:nvPicPr>
                        <p:blipFill>
                          <a:blip r:embed="rId16"/>
                          <a:stretch>
                            <a:fillRect/>
                          </a:stretch>
                        </p:blipFill>
                        <p:spPr>
                          <a:xfrm>
                            <a:off x="7280895" y="5352538"/>
                            <a:ext cx="4042915" cy="513386"/>
                          </a:xfrm>
                          <a:prstGeom prst="rect">
                            <a:avLst/>
                          </a:prstGeom>
                        </p:spPr>
                      </p:pic>
                    </p:oleObj>
                  </mc:Fallback>
                </mc:AlternateContent>
              </a:graphicData>
            </a:graphic>
          </p:graphicFrame>
          <p:sp>
            <p:nvSpPr>
              <p:cNvPr id="127" name="左中括号 126">
                <a:extLst>
                  <a:ext uri="{FF2B5EF4-FFF2-40B4-BE49-F238E27FC236}">
                    <a16:creationId xmlns:a16="http://schemas.microsoft.com/office/drawing/2014/main" id="{69EF647F-7639-40A5-9442-5236AA0F4EDA}"/>
                  </a:ext>
                </a:extLst>
              </p:cNvPr>
              <p:cNvSpPr/>
              <p:nvPr/>
            </p:nvSpPr>
            <p:spPr>
              <a:xfrm rot="5400000">
                <a:off x="7400880" y="5170083"/>
                <a:ext cx="104807" cy="445390"/>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8" name="文本框 127">
                <a:extLst>
                  <a:ext uri="{FF2B5EF4-FFF2-40B4-BE49-F238E27FC236}">
                    <a16:creationId xmlns:a16="http://schemas.microsoft.com/office/drawing/2014/main" id="{BB62C582-A238-41AF-9D5D-9BF2C7112525}"/>
                  </a:ext>
                </a:extLst>
              </p:cNvPr>
              <p:cNvSpPr txBox="1"/>
              <p:nvPr/>
            </p:nvSpPr>
            <p:spPr>
              <a:xfrm>
                <a:off x="6522065" y="4814657"/>
                <a:ext cx="1866022" cy="338554"/>
              </a:xfrm>
              <a:prstGeom prst="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zh-CN" altLang="en-US" sz="1600" b="1" dirty="0">
                    <a:solidFill>
                      <a:srgbClr val="0000FF"/>
                    </a:solidFill>
                    <a:latin typeface="Arial" panose="020B0604020202020204" pitchFamily="34" charset="0"/>
                    <a:cs typeface="Arial" panose="020B0604020202020204" pitchFamily="34" charset="0"/>
                  </a:rPr>
                  <a:t>③ </a:t>
                </a:r>
                <a:r>
                  <a:rPr lang="en-US" altLang="zh-CN" sz="1600" b="1" dirty="0">
                    <a:solidFill>
                      <a:srgbClr val="0000FF"/>
                    </a:solidFill>
                    <a:latin typeface="Arial" panose="020B0604020202020204" pitchFamily="34" charset="0"/>
                    <a:cs typeface="Arial" panose="020B0604020202020204" pitchFamily="34" charset="0"/>
                  </a:rPr>
                  <a:t>Balance cost</a:t>
                </a:r>
                <a:endParaRPr lang="zh-CN" altLang="en-US" sz="1600" b="1" dirty="0">
                  <a:solidFill>
                    <a:srgbClr val="0000FF"/>
                  </a:solidFill>
                  <a:latin typeface="Arial" panose="020B0604020202020204" pitchFamily="34" charset="0"/>
                  <a:cs typeface="Arial" panose="020B0604020202020204" pitchFamily="34" charset="0"/>
                </a:endParaRPr>
              </a:p>
            </p:txBody>
          </p:sp>
          <p:cxnSp>
            <p:nvCxnSpPr>
              <p:cNvPr id="129" name="直接连接符 128">
                <a:extLst>
                  <a:ext uri="{FF2B5EF4-FFF2-40B4-BE49-F238E27FC236}">
                    <a16:creationId xmlns:a16="http://schemas.microsoft.com/office/drawing/2014/main" id="{DC8FCECB-72E1-4D84-A099-CF174016B23C}"/>
                  </a:ext>
                </a:extLst>
              </p:cNvPr>
              <p:cNvCxnSpPr>
                <a:cxnSpLocks/>
                <a:stCxn id="127" idx="1"/>
                <a:endCxn id="128" idx="2"/>
              </p:cNvCxnSpPr>
              <p:nvPr/>
            </p:nvCxnSpPr>
            <p:spPr>
              <a:xfrm flipV="1">
                <a:off x="7453284" y="5153211"/>
                <a:ext cx="1792" cy="187164"/>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132" name="文本框 131">
                <a:extLst>
                  <a:ext uri="{FF2B5EF4-FFF2-40B4-BE49-F238E27FC236}">
                    <a16:creationId xmlns:a16="http://schemas.microsoft.com/office/drawing/2014/main" id="{835138E4-1CC9-4BD7-9AB9-5573E2C110BD}"/>
                  </a:ext>
                </a:extLst>
              </p:cNvPr>
              <p:cNvSpPr txBox="1"/>
              <p:nvPr/>
            </p:nvSpPr>
            <p:spPr>
              <a:xfrm>
                <a:off x="9297644" y="4691546"/>
                <a:ext cx="2251991" cy="584775"/>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zh-CN" sz="1600" dirty="0">
                    <a:solidFill>
                      <a:srgbClr val="000000"/>
                    </a:solidFill>
                    <a:latin typeface="Arial" panose="020B0604020202020204" pitchFamily="34" charset="0"/>
                    <a:cs typeface="Arial" panose="020B0604020202020204" pitchFamily="34" charset="0"/>
                  </a:rPr>
                  <a:t>Weight value between the two costs</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134" name="左中括号 133">
                <a:extLst>
                  <a:ext uri="{FF2B5EF4-FFF2-40B4-BE49-F238E27FC236}">
                    <a16:creationId xmlns:a16="http://schemas.microsoft.com/office/drawing/2014/main" id="{25D00FA1-B5DC-40A7-86B6-2E34547661A4}"/>
                  </a:ext>
                </a:extLst>
              </p:cNvPr>
              <p:cNvSpPr/>
              <p:nvPr/>
            </p:nvSpPr>
            <p:spPr>
              <a:xfrm rot="5400000">
                <a:off x="9964997" y="5311550"/>
                <a:ext cx="112570" cy="335346"/>
              </a:xfrm>
              <a:prstGeom prst="leftBracket">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135" name="直接连接符 134">
                <a:extLst>
                  <a:ext uri="{FF2B5EF4-FFF2-40B4-BE49-F238E27FC236}">
                    <a16:creationId xmlns:a16="http://schemas.microsoft.com/office/drawing/2014/main" id="{104D0A4A-9044-4F2B-923F-80100F9857BB}"/>
                  </a:ext>
                </a:extLst>
              </p:cNvPr>
              <p:cNvCxnSpPr>
                <a:cxnSpLocks/>
                <a:stCxn id="134" idx="1"/>
                <a:endCxn id="132" idx="2"/>
              </p:cNvCxnSpPr>
              <p:nvPr/>
            </p:nvCxnSpPr>
            <p:spPr>
              <a:xfrm flipV="1">
                <a:off x="10021282" y="5276321"/>
                <a:ext cx="402358" cy="146617"/>
              </a:xfrm>
              <a:prstGeom prst="line">
                <a:avLst/>
              </a:prstGeom>
              <a:ln/>
            </p:spPr>
            <p:style>
              <a:lnRef idx="3">
                <a:schemeClr val="accent6"/>
              </a:lnRef>
              <a:fillRef idx="0">
                <a:schemeClr val="accent6"/>
              </a:fillRef>
              <a:effectRef idx="2">
                <a:schemeClr val="accent6"/>
              </a:effectRef>
              <a:fontRef idx="minor">
                <a:schemeClr val="tx1"/>
              </a:fontRef>
            </p:style>
          </p:cxnSp>
        </p:grpSp>
        <p:sp>
          <p:nvSpPr>
            <p:cNvPr id="140" name="文本框 139">
              <a:extLst>
                <a:ext uri="{FF2B5EF4-FFF2-40B4-BE49-F238E27FC236}">
                  <a16:creationId xmlns:a16="http://schemas.microsoft.com/office/drawing/2014/main" id="{4E94C885-1DC5-455A-B62D-1A0F53A37E9F}"/>
                </a:ext>
              </a:extLst>
            </p:cNvPr>
            <p:cNvSpPr txBox="1"/>
            <p:nvPr/>
          </p:nvSpPr>
          <p:spPr>
            <a:xfrm>
              <a:off x="8454511" y="6162520"/>
              <a:ext cx="3333818" cy="369332"/>
            </a:xfrm>
            <a:prstGeom prst="rect">
              <a:avLst/>
            </a:prstGeom>
            <a:noFill/>
          </p:spPr>
          <p:txBody>
            <a:bodyPr wrap="square">
              <a:spAutoFit/>
            </a:bodyPr>
            <a:lstStyle/>
            <a:p>
              <a:r>
                <a:rPr lang="en-US" altLang="zh-CN" dirty="0">
                  <a:solidFill>
                    <a:srgbClr val="000000"/>
                  </a:solidFill>
                  <a:latin typeface="Arial" panose="020B0604020202020204" pitchFamily="34" charset="0"/>
                </a:rPr>
                <a:t>i</a:t>
              </a:r>
              <a:r>
                <a:rPr lang="en-US" altLang="zh-CN" b="0" i="0" dirty="0">
                  <a:solidFill>
                    <a:srgbClr val="000000"/>
                  </a:solidFill>
                  <a:effectLst/>
                  <a:latin typeface="Arial" panose="020B0604020202020204" pitchFamily="34" charset="0"/>
                </a:rPr>
                <a:t>s </a:t>
              </a:r>
              <a:r>
                <a:rPr lang="en-US" altLang="zh-CN" dirty="0">
                  <a:solidFill>
                    <a:srgbClr val="000000"/>
                  </a:solidFill>
                  <a:latin typeface="Arial" panose="020B0604020202020204" pitchFamily="34" charset="0"/>
                </a:rPr>
                <a:t>a typical </a:t>
              </a:r>
              <a:r>
                <a:rPr lang="en-US" altLang="zh-CN" b="1" i="0" dirty="0">
                  <a:solidFill>
                    <a:srgbClr val="0000FF"/>
                  </a:solidFill>
                  <a:effectLst/>
                  <a:latin typeface="Arial" panose="020B0604020202020204" pitchFamily="34" charset="0"/>
                </a:rPr>
                <a:t>NP-hard problem</a:t>
              </a:r>
              <a:endParaRPr lang="zh-CN" altLang="en-US" b="1" dirty="0">
                <a:solidFill>
                  <a:srgbClr val="0000FF"/>
                </a:solidFill>
              </a:endParaRPr>
            </a:p>
          </p:txBody>
        </p:sp>
        <p:graphicFrame>
          <p:nvGraphicFramePr>
            <p:cNvPr id="141" name="对象 140">
              <a:extLst>
                <a:ext uri="{FF2B5EF4-FFF2-40B4-BE49-F238E27FC236}">
                  <a16:creationId xmlns:a16="http://schemas.microsoft.com/office/drawing/2014/main" id="{44591DB6-6FB2-4C46-8FCD-F1A50D37D821}"/>
                </a:ext>
              </a:extLst>
            </p:cNvPr>
            <p:cNvGraphicFramePr>
              <a:graphicFrameLocks noChangeAspect="1"/>
            </p:cNvGraphicFramePr>
            <p:nvPr>
              <p:extLst>
                <p:ext uri="{D42A27DB-BD31-4B8C-83A1-F6EECF244321}">
                  <p14:modId xmlns:p14="http://schemas.microsoft.com/office/powerpoint/2010/main" val="3772912418"/>
                </p:ext>
              </p:extLst>
            </p:nvPr>
          </p:nvGraphicFramePr>
          <p:xfrm>
            <a:off x="6634693" y="6072194"/>
            <a:ext cx="1816002" cy="518858"/>
          </p:xfrm>
          <a:graphic>
            <a:graphicData uri="http://schemas.openxmlformats.org/presentationml/2006/ole">
              <mc:AlternateContent xmlns:mc="http://schemas.openxmlformats.org/markup-compatibility/2006">
                <mc:Choice xmlns:v="urn:schemas-microsoft-com:vml" Requires="v">
                  <p:oleObj spid="_x0000_s9555" name="Equation" r:id="rId17" imgW="711000" imgH="203040" progId="Equation.DSMT4">
                    <p:embed/>
                  </p:oleObj>
                </mc:Choice>
                <mc:Fallback>
                  <p:oleObj name="Equation" r:id="rId17" imgW="711000" imgH="203040" progId="Equation.DSMT4">
                    <p:embed/>
                    <p:pic>
                      <p:nvPicPr>
                        <p:cNvPr id="0" name=""/>
                        <p:cNvPicPr/>
                        <p:nvPr/>
                      </p:nvPicPr>
                      <p:blipFill>
                        <a:blip r:embed="rId18"/>
                        <a:stretch>
                          <a:fillRect/>
                        </a:stretch>
                      </p:blipFill>
                      <p:spPr>
                        <a:xfrm>
                          <a:off x="6634693" y="6072194"/>
                          <a:ext cx="1816002" cy="518858"/>
                        </a:xfrm>
                        <a:prstGeom prst="rect">
                          <a:avLst/>
                        </a:prstGeom>
                      </p:spPr>
                    </p:pic>
                  </p:oleObj>
                </mc:Fallback>
              </mc:AlternateContent>
            </a:graphicData>
          </a:graphic>
        </p:graphicFrame>
        <p:sp>
          <p:nvSpPr>
            <p:cNvPr id="143" name="左中括号 142">
              <a:extLst>
                <a:ext uri="{FF2B5EF4-FFF2-40B4-BE49-F238E27FC236}">
                  <a16:creationId xmlns:a16="http://schemas.microsoft.com/office/drawing/2014/main" id="{4373303A-C84D-435C-811A-70BC8CEE3B26}"/>
                </a:ext>
              </a:extLst>
            </p:cNvPr>
            <p:cNvSpPr/>
            <p:nvPr/>
          </p:nvSpPr>
          <p:spPr>
            <a:xfrm rot="16200000">
              <a:off x="10795967" y="5437321"/>
              <a:ext cx="122416" cy="1069036"/>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144" name="直接连接符 143">
              <a:extLst>
                <a:ext uri="{FF2B5EF4-FFF2-40B4-BE49-F238E27FC236}">
                  <a16:creationId xmlns:a16="http://schemas.microsoft.com/office/drawing/2014/main" id="{29EDFFCE-5A3B-419A-951F-0FD55507F335}"/>
                </a:ext>
              </a:extLst>
            </p:cNvPr>
            <p:cNvCxnSpPr>
              <a:cxnSpLocks/>
              <a:stCxn id="143" idx="1"/>
            </p:cNvCxnSpPr>
            <p:nvPr/>
          </p:nvCxnSpPr>
          <p:spPr>
            <a:xfrm flipH="1">
              <a:off x="10715950" y="6033047"/>
              <a:ext cx="141225" cy="160180"/>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grpSp>
      <p:sp>
        <p:nvSpPr>
          <p:cNvPr id="148" name="灯片编号占位符 2">
            <a:extLst>
              <a:ext uri="{FF2B5EF4-FFF2-40B4-BE49-F238E27FC236}">
                <a16:creationId xmlns:a16="http://schemas.microsoft.com/office/drawing/2014/main" id="{C39BE68A-257F-4987-B67C-8FA526E447DC}"/>
              </a:ext>
            </a:extLst>
          </p:cNvPr>
          <p:cNvSpPr>
            <a:spLocks noGrp="1"/>
          </p:cNvSpPr>
          <p:nvPr>
            <p:ph type="sldNum" sz="quarter" idx="12"/>
          </p:nvPr>
        </p:nvSpPr>
        <p:spPr>
          <a:xfrm>
            <a:off x="9448800" y="6492875"/>
            <a:ext cx="2743200" cy="365125"/>
          </a:xfrm>
        </p:spPr>
        <p:txBody>
          <a:bodyPr/>
          <a:lstStyle/>
          <a:p>
            <a:fld id="{1446006D-88F2-4575-8DB4-2FA8AB281138}" type="slidenum">
              <a:rPr lang="zh-CN" altLang="en-US" smtClean="0">
                <a:latin typeface="Arial" panose="020B0604020202020204" pitchFamily="34" charset="0"/>
                <a:cs typeface="Arial" panose="020B0604020202020204" pitchFamily="34" charset="0"/>
              </a:rPr>
              <a:t>11</a:t>
            </a:fld>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1369547"/>
      </p:ext>
    </p:extLst>
  </p:cSld>
  <p:clrMapOvr>
    <a:masterClrMapping/>
  </p:clrMapOvr>
  <mc:AlternateContent xmlns:mc="http://schemas.openxmlformats.org/markup-compatibility/2006" xmlns:p14="http://schemas.microsoft.com/office/powerpoint/2010/main">
    <mc:Choice Requires="p14">
      <p:transition spd="med" p14:dur="700" advTm="125468">
        <p:fade/>
      </p:transition>
    </mc:Choice>
    <mc:Fallback xmlns="">
      <p:transition spd="med" advTm="125468">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8726039" cy="721395"/>
          </a:xfrm>
          <a:ln w="12700" cmpd="sng">
            <a:noFill/>
          </a:ln>
        </p:spPr>
        <p:txBody>
          <a:bodyPr vert="horz" anchor="ctr"/>
          <a:lstStyle/>
          <a:p>
            <a:r>
              <a:rPr kumimoji="1" lang="en-US" altLang="zh-CN" sz="3200" dirty="0"/>
              <a:t>PCH Placement Problem Solution 1</a:t>
            </a:r>
            <a:endParaRPr kumimoji="1" lang="zh-CN" altLang="en-US" sz="3200" dirty="0"/>
          </a:p>
        </p:txBody>
      </p:sp>
      <p:pic>
        <p:nvPicPr>
          <p:cNvPr id="19" name="图片 18"/>
          <p:cNvPicPr>
            <a:picLocks noChangeAspect="1"/>
          </p:cNvPicPr>
          <p:nvPr/>
        </p:nvPicPr>
        <p:blipFill>
          <a:blip r:embed="rId5">
            <a:lum bright="100000"/>
          </a:blip>
          <a:stretch>
            <a:fillRect/>
          </a:stretch>
        </p:blipFill>
        <p:spPr>
          <a:xfrm>
            <a:off x="9742506" y="333552"/>
            <a:ext cx="2117688" cy="570755"/>
          </a:xfrm>
          <a:prstGeom prst="rect">
            <a:avLst/>
          </a:prstGeom>
        </p:spPr>
      </p:pic>
      <p:sp>
        <p:nvSpPr>
          <p:cNvPr id="4" name="矩形 3">
            <a:extLst>
              <a:ext uri="{FF2B5EF4-FFF2-40B4-BE49-F238E27FC236}">
                <a16:creationId xmlns:a16="http://schemas.microsoft.com/office/drawing/2014/main" id="{498702B2-F05E-4F32-B62C-D9587A663A79}"/>
              </a:ext>
            </a:extLst>
          </p:cNvPr>
          <p:cNvSpPr/>
          <p:nvPr/>
        </p:nvSpPr>
        <p:spPr>
          <a:xfrm>
            <a:off x="561340" y="1191854"/>
            <a:ext cx="10719236" cy="612412"/>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Small-scale optimal solution</a:t>
            </a:r>
            <a:r>
              <a:rPr lang="zh-CN" altLang="en-US" sz="2000" b="1" dirty="0">
                <a:solidFill>
                  <a:srgbClr val="0000FF"/>
                </a:solidFill>
                <a:latin typeface="Arial" panose="020B0604020202020204" pitchFamily="34" charset="0"/>
                <a:cs typeface="Arial" panose="020B0604020202020204" pitchFamily="34" charset="0"/>
              </a:rPr>
              <a:t>：</a:t>
            </a:r>
            <a:r>
              <a:rPr lang="en-US" altLang="zh-CN" sz="2000" b="1" dirty="0">
                <a:solidFill>
                  <a:srgbClr val="0000FF"/>
                </a:solidFill>
                <a:latin typeface="Arial" panose="020B0604020202020204" pitchFamily="34" charset="0"/>
                <a:cs typeface="Arial" panose="020B0604020202020204" pitchFamily="34" charset="0"/>
              </a:rPr>
              <a:t>MILP</a:t>
            </a:r>
            <a:endParaRPr lang="zh-CN" altLang="en-US" sz="2000" b="1" dirty="0">
              <a:solidFill>
                <a:srgbClr val="003E81"/>
              </a:solidFill>
              <a:latin typeface="Arial" panose="020B0604020202020204" pitchFamily="34" charset="0"/>
              <a:cs typeface="Arial" panose="020B0604020202020204" pitchFamily="34" charset="0"/>
            </a:endParaRPr>
          </a:p>
        </p:txBody>
      </p:sp>
      <p:graphicFrame>
        <p:nvGraphicFramePr>
          <p:cNvPr id="3" name="对象 2">
            <a:extLst>
              <a:ext uri="{FF2B5EF4-FFF2-40B4-BE49-F238E27FC236}">
                <a16:creationId xmlns:a16="http://schemas.microsoft.com/office/drawing/2014/main" id="{85800B50-6C53-4DAC-B245-252CCE6E1020}"/>
              </a:ext>
            </a:extLst>
          </p:cNvPr>
          <p:cNvGraphicFramePr>
            <a:graphicFrameLocks noChangeAspect="1"/>
          </p:cNvGraphicFramePr>
          <p:nvPr>
            <p:extLst>
              <p:ext uri="{D42A27DB-BD31-4B8C-83A1-F6EECF244321}">
                <p14:modId xmlns:p14="http://schemas.microsoft.com/office/powerpoint/2010/main" val="3981812498"/>
              </p:ext>
            </p:extLst>
          </p:nvPr>
        </p:nvGraphicFramePr>
        <p:xfrm>
          <a:off x="1271464" y="2529875"/>
          <a:ext cx="3744416" cy="517521"/>
        </p:xfrm>
        <a:graphic>
          <a:graphicData uri="http://schemas.openxmlformats.org/presentationml/2006/ole">
            <mc:AlternateContent xmlns:mc="http://schemas.openxmlformats.org/markup-compatibility/2006">
              <mc:Choice xmlns:v="urn:schemas-microsoft-com:vml" Requires="v">
                <p:oleObj spid="_x0000_s8999" name="Equation" r:id="rId6" imgW="1562040" imgH="215640" progId="Equation.DSMT4">
                  <p:embed/>
                </p:oleObj>
              </mc:Choice>
              <mc:Fallback>
                <p:oleObj name="Equation" r:id="rId6" imgW="1562040" imgH="215640" progId="Equation.DSMT4">
                  <p:embed/>
                  <p:pic>
                    <p:nvPicPr>
                      <p:cNvPr id="0" name=""/>
                      <p:cNvPicPr/>
                      <p:nvPr/>
                    </p:nvPicPr>
                    <p:blipFill>
                      <a:blip r:embed="rId7"/>
                      <a:stretch>
                        <a:fillRect/>
                      </a:stretch>
                    </p:blipFill>
                    <p:spPr>
                      <a:xfrm>
                        <a:off x="1271464" y="2529875"/>
                        <a:ext cx="3744416" cy="517521"/>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0A69EDE-88DD-4B3D-9900-6690B6D9991D}"/>
              </a:ext>
            </a:extLst>
          </p:cNvPr>
          <p:cNvGraphicFramePr>
            <a:graphicFrameLocks noChangeAspect="1"/>
          </p:cNvGraphicFramePr>
          <p:nvPr>
            <p:extLst>
              <p:ext uri="{D42A27DB-BD31-4B8C-83A1-F6EECF244321}">
                <p14:modId xmlns:p14="http://schemas.microsoft.com/office/powerpoint/2010/main" val="844983777"/>
              </p:ext>
            </p:extLst>
          </p:nvPr>
        </p:nvGraphicFramePr>
        <p:xfrm>
          <a:off x="616952" y="3074489"/>
          <a:ext cx="5053440" cy="517521"/>
        </p:xfrm>
        <a:graphic>
          <a:graphicData uri="http://schemas.openxmlformats.org/presentationml/2006/ole">
            <mc:AlternateContent xmlns:mc="http://schemas.openxmlformats.org/markup-compatibility/2006">
              <mc:Choice xmlns:v="urn:schemas-microsoft-com:vml" Requires="v">
                <p:oleObj spid="_x0000_s9000" name="Equation" r:id="rId8" imgW="2108160" imgH="215640" progId="Equation.DSMT4">
                  <p:embed/>
                </p:oleObj>
              </mc:Choice>
              <mc:Fallback>
                <p:oleObj name="Equation" r:id="rId8" imgW="2108160" imgH="215640" progId="Equation.DSMT4">
                  <p:embed/>
                  <p:pic>
                    <p:nvPicPr>
                      <p:cNvPr id="0" name=""/>
                      <p:cNvPicPr/>
                      <p:nvPr/>
                    </p:nvPicPr>
                    <p:blipFill>
                      <a:blip r:embed="rId9"/>
                      <a:stretch>
                        <a:fillRect/>
                      </a:stretch>
                    </p:blipFill>
                    <p:spPr>
                      <a:xfrm>
                        <a:off x="616952" y="3074489"/>
                        <a:ext cx="5053440" cy="517521"/>
                      </a:xfrm>
                      <a:prstGeom prst="rect">
                        <a:avLst/>
                      </a:prstGeom>
                    </p:spPr>
                  </p:pic>
                </p:oleObj>
              </mc:Fallback>
            </mc:AlternateContent>
          </a:graphicData>
        </a:graphic>
      </p:graphicFrame>
      <p:sp>
        <p:nvSpPr>
          <p:cNvPr id="7" name="灯片编号占位符 2">
            <a:extLst>
              <a:ext uri="{FF2B5EF4-FFF2-40B4-BE49-F238E27FC236}">
                <a16:creationId xmlns:a16="http://schemas.microsoft.com/office/drawing/2014/main" id="{84D4196C-4EF4-42FF-AF29-1C5E543B1BAA}"/>
              </a:ext>
            </a:extLst>
          </p:cNvPr>
          <p:cNvSpPr>
            <a:spLocks noGrp="1"/>
          </p:cNvSpPr>
          <p:nvPr>
            <p:ph type="sldNum" sz="quarter" idx="12"/>
          </p:nvPr>
        </p:nvSpPr>
        <p:spPr>
          <a:xfrm>
            <a:off x="9448800" y="6492875"/>
            <a:ext cx="2743200" cy="365125"/>
          </a:xfrm>
        </p:spPr>
        <p:txBody>
          <a:bodyPr/>
          <a:lstStyle/>
          <a:p>
            <a:fld id="{1446006D-88F2-4575-8DB4-2FA8AB281138}" type="slidenum">
              <a:rPr lang="zh-CN" altLang="en-US" smtClean="0">
                <a:latin typeface="Arial" panose="020B0604020202020204" pitchFamily="34" charset="0"/>
                <a:cs typeface="Arial" panose="020B0604020202020204" pitchFamily="34" charset="0"/>
              </a:rPr>
              <a:t>12</a:t>
            </a:fld>
            <a:endParaRPr lang="zh-CN" altLang="en-US">
              <a:latin typeface="Arial" panose="020B0604020202020204" pitchFamily="34" charset="0"/>
              <a:cs typeface="Arial" panose="020B0604020202020204" pitchFamily="34" charset="0"/>
            </a:endParaRPr>
          </a:p>
        </p:txBody>
      </p:sp>
      <p:grpSp>
        <p:nvGrpSpPr>
          <p:cNvPr id="9" name="组合 8">
            <a:extLst>
              <a:ext uri="{FF2B5EF4-FFF2-40B4-BE49-F238E27FC236}">
                <a16:creationId xmlns:a16="http://schemas.microsoft.com/office/drawing/2014/main" id="{159863A0-8DCE-4E24-84B6-09B054AB25E4}"/>
              </a:ext>
            </a:extLst>
          </p:cNvPr>
          <p:cNvGrpSpPr/>
          <p:nvPr/>
        </p:nvGrpSpPr>
        <p:grpSpPr>
          <a:xfrm>
            <a:off x="561340" y="1878360"/>
            <a:ext cx="3333818" cy="517521"/>
            <a:chOff x="561340" y="1878360"/>
            <a:chExt cx="3333818" cy="517521"/>
          </a:xfrm>
        </p:grpSpPr>
        <p:sp>
          <p:nvSpPr>
            <p:cNvPr id="8" name="文本框 7">
              <a:extLst>
                <a:ext uri="{FF2B5EF4-FFF2-40B4-BE49-F238E27FC236}">
                  <a16:creationId xmlns:a16="http://schemas.microsoft.com/office/drawing/2014/main" id="{CAA669A2-63ED-4D06-9527-60C234996CE0}"/>
                </a:ext>
              </a:extLst>
            </p:cNvPr>
            <p:cNvSpPr txBox="1"/>
            <p:nvPr/>
          </p:nvSpPr>
          <p:spPr>
            <a:xfrm>
              <a:off x="561340" y="1952455"/>
              <a:ext cx="3333818" cy="369332"/>
            </a:xfrm>
            <a:prstGeom prst="rect">
              <a:avLst/>
            </a:prstGeom>
            <a:noFill/>
          </p:spPr>
          <p:txBody>
            <a:bodyPr wrap="square">
              <a:spAutoFit/>
            </a:bodyPr>
            <a:lstStyle/>
            <a:p>
              <a:r>
                <a:rPr lang="en-US" altLang="zh-CN" dirty="0">
                  <a:solidFill>
                    <a:srgbClr val="000000"/>
                  </a:solidFill>
                  <a:latin typeface="Arial" panose="020B0604020202020204" pitchFamily="34" charset="0"/>
                </a:rPr>
                <a:t>For                      </a:t>
              </a:r>
              <a:r>
                <a:rPr lang="zh-CN" altLang="en-US" dirty="0">
                  <a:solidFill>
                    <a:srgbClr val="000000"/>
                  </a:solidFill>
                  <a:latin typeface="Arial" panose="020B0604020202020204" pitchFamily="34" charset="0"/>
                </a:rPr>
                <a:t>：</a:t>
              </a:r>
              <a:endParaRPr lang="zh-CN" altLang="en-US" b="1" dirty="0">
                <a:solidFill>
                  <a:srgbClr val="0000FF"/>
                </a:solidFill>
              </a:endParaRPr>
            </a:p>
          </p:txBody>
        </p:sp>
        <p:graphicFrame>
          <p:nvGraphicFramePr>
            <p:cNvPr id="6" name="对象 5">
              <a:extLst>
                <a:ext uri="{FF2B5EF4-FFF2-40B4-BE49-F238E27FC236}">
                  <a16:creationId xmlns:a16="http://schemas.microsoft.com/office/drawing/2014/main" id="{D09B575F-8E26-4A06-9930-9BF3494CEB1C}"/>
                </a:ext>
              </a:extLst>
            </p:cNvPr>
            <p:cNvGraphicFramePr>
              <a:graphicFrameLocks noChangeAspect="1"/>
            </p:cNvGraphicFramePr>
            <p:nvPr>
              <p:extLst>
                <p:ext uri="{D42A27DB-BD31-4B8C-83A1-F6EECF244321}">
                  <p14:modId xmlns:p14="http://schemas.microsoft.com/office/powerpoint/2010/main" val="1613576395"/>
                </p:ext>
              </p:extLst>
            </p:nvPr>
          </p:nvGraphicFramePr>
          <p:xfrm>
            <a:off x="1127448" y="1878360"/>
            <a:ext cx="1229112" cy="517521"/>
          </p:xfrm>
          <a:graphic>
            <a:graphicData uri="http://schemas.openxmlformats.org/presentationml/2006/ole">
              <mc:AlternateContent xmlns:mc="http://schemas.openxmlformats.org/markup-compatibility/2006">
                <mc:Choice xmlns:v="urn:schemas-microsoft-com:vml" Requires="v">
                  <p:oleObj spid="_x0000_s9001" name="Equation" r:id="rId10" imgW="482400" imgH="203040" progId="Equation.DSMT4">
                    <p:embed/>
                  </p:oleObj>
                </mc:Choice>
                <mc:Fallback>
                  <p:oleObj name="Equation" r:id="rId10" imgW="482400" imgH="203040" progId="Equation.DSMT4">
                    <p:embed/>
                    <p:pic>
                      <p:nvPicPr>
                        <p:cNvPr id="0" name=""/>
                        <p:cNvPicPr/>
                        <p:nvPr/>
                      </p:nvPicPr>
                      <p:blipFill>
                        <a:blip r:embed="rId11"/>
                        <a:stretch>
                          <a:fillRect/>
                        </a:stretch>
                      </p:blipFill>
                      <p:spPr>
                        <a:xfrm>
                          <a:off x="1127448" y="1878360"/>
                          <a:ext cx="1229112" cy="517521"/>
                        </a:xfrm>
                        <a:prstGeom prst="rect">
                          <a:avLst/>
                        </a:prstGeom>
                      </p:spPr>
                    </p:pic>
                  </p:oleObj>
                </mc:Fallback>
              </mc:AlternateContent>
            </a:graphicData>
          </a:graphic>
        </p:graphicFrame>
      </p:grpSp>
      <p:grpSp>
        <p:nvGrpSpPr>
          <p:cNvPr id="15" name="组合 14">
            <a:extLst>
              <a:ext uri="{FF2B5EF4-FFF2-40B4-BE49-F238E27FC236}">
                <a16:creationId xmlns:a16="http://schemas.microsoft.com/office/drawing/2014/main" id="{68FBCEEB-337A-46FD-B3D6-DB73012CFAF4}"/>
              </a:ext>
            </a:extLst>
          </p:cNvPr>
          <p:cNvGrpSpPr/>
          <p:nvPr/>
        </p:nvGrpSpPr>
        <p:grpSpPr>
          <a:xfrm>
            <a:off x="561340" y="3860627"/>
            <a:ext cx="5109052" cy="468646"/>
            <a:chOff x="561340" y="3860627"/>
            <a:chExt cx="5109052" cy="468646"/>
          </a:xfrm>
        </p:grpSpPr>
        <p:sp>
          <p:nvSpPr>
            <p:cNvPr id="13" name="文本框 12">
              <a:extLst>
                <a:ext uri="{FF2B5EF4-FFF2-40B4-BE49-F238E27FC236}">
                  <a16:creationId xmlns:a16="http://schemas.microsoft.com/office/drawing/2014/main" id="{06AD1E63-2C5A-4563-AAE7-F7DA7D60A37A}"/>
                </a:ext>
              </a:extLst>
            </p:cNvPr>
            <p:cNvSpPr txBox="1"/>
            <p:nvPr/>
          </p:nvSpPr>
          <p:spPr>
            <a:xfrm>
              <a:off x="561340" y="3901286"/>
              <a:ext cx="5109052" cy="369332"/>
            </a:xfrm>
            <a:prstGeom prst="rect">
              <a:avLst/>
            </a:prstGeom>
            <a:noFill/>
          </p:spPr>
          <p:txBody>
            <a:bodyPr wrap="square">
              <a:spAutoFit/>
            </a:bodyPr>
            <a:lstStyle/>
            <a:p>
              <a:r>
                <a:rPr lang="en-US" altLang="zh-CN" dirty="0">
                  <a:solidFill>
                    <a:srgbClr val="000000"/>
                  </a:solidFill>
                  <a:latin typeface="Arial" panose="020B0604020202020204" pitchFamily="34" charset="0"/>
                </a:rPr>
                <a:t>T</a:t>
              </a:r>
              <a:r>
                <a:rPr lang="zh-CN" altLang="en-US" dirty="0">
                  <a:solidFill>
                    <a:srgbClr val="000000"/>
                  </a:solidFill>
                  <a:latin typeface="Arial" panose="020B0604020202020204" pitchFamily="34" charset="0"/>
                </a:rPr>
                <a:t>he linear constraints for         </a:t>
              </a:r>
              <a:r>
                <a:rPr lang="en-US" altLang="zh-CN" dirty="0">
                  <a:solidFill>
                    <a:srgbClr val="000000"/>
                  </a:solidFill>
                  <a:latin typeface="Arial" panose="020B0604020202020204" pitchFamily="34" charset="0"/>
                </a:rPr>
                <a:t>and       </a:t>
              </a:r>
              <a:r>
                <a:rPr lang="zh-CN" altLang="en-US" dirty="0">
                  <a:solidFill>
                    <a:srgbClr val="000000"/>
                  </a:solidFill>
                  <a:latin typeface="Arial" panose="020B0604020202020204" pitchFamily="34" charset="0"/>
                </a:rPr>
                <a:t>：</a:t>
              </a:r>
            </a:p>
          </p:txBody>
        </p:sp>
        <p:graphicFrame>
          <p:nvGraphicFramePr>
            <p:cNvPr id="12" name="对象 11">
              <a:extLst>
                <a:ext uri="{FF2B5EF4-FFF2-40B4-BE49-F238E27FC236}">
                  <a16:creationId xmlns:a16="http://schemas.microsoft.com/office/drawing/2014/main" id="{6B6A0BBA-BF6D-4C3A-9DCB-106463F3587C}"/>
                </a:ext>
              </a:extLst>
            </p:cNvPr>
            <p:cNvGraphicFramePr>
              <a:graphicFrameLocks noChangeAspect="1"/>
            </p:cNvGraphicFramePr>
            <p:nvPr>
              <p:extLst>
                <p:ext uri="{D42A27DB-BD31-4B8C-83A1-F6EECF244321}">
                  <p14:modId xmlns:p14="http://schemas.microsoft.com/office/powerpoint/2010/main" val="1272704558"/>
                </p:ext>
              </p:extLst>
            </p:nvPr>
          </p:nvGraphicFramePr>
          <p:xfrm>
            <a:off x="4194497" y="3872281"/>
            <a:ext cx="380827" cy="456992"/>
          </p:xfrm>
          <a:graphic>
            <a:graphicData uri="http://schemas.openxmlformats.org/presentationml/2006/ole">
              <mc:AlternateContent xmlns:mc="http://schemas.openxmlformats.org/markup-compatibility/2006">
                <mc:Choice xmlns:v="urn:schemas-microsoft-com:vml" Requires="v">
                  <p:oleObj spid="_x0000_s9002" name="Equation" r:id="rId12" imgW="126720" imgH="152280" progId="Equation.DSMT4">
                    <p:embed/>
                  </p:oleObj>
                </mc:Choice>
                <mc:Fallback>
                  <p:oleObj name="Equation" r:id="rId12" imgW="126720" imgH="152280" progId="Equation.DSMT4">
                    <p:embed/>
                    <p:pic>
                      <p:nvPicPr>
                        <p:cNvPr id="0" name=""/>
                        <p:cNvPicPr/>
                        <p:nvPr/>
                      </p:nvPicPr>
                      <p:blipFill>
                        <a:blip r:embed="rId13"/>
                        <a:stretch>
                          <a:fillRect/>
                        </a:stretch>
                      </p:blipFill>
                      <p:spPr>
                        <a:xfrm>
                          <a:off x="4194497" y="3872281"/>
                          <a:ext cx="380827" cy="45699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C8DB258-4BEF-44C2-BB8A-D9632CE5746D}"/>
                </a:ext>
              </a:extLst>
            </p:cNvPr>
            <p:cNvGraphicFramePr>
              <a:graphicFrameLocks noChangeAspect="1"/>
            </p:cNvGraphicFramePr>
            <p:nvPr>
              <p:extLst>
                <p:ext uri="{D42A27DB-BD31-4B8C-83A1-F6EECF244321}">
                  <p14:modId xmlns:p14="http://schemas.microsoft.com/office/powerpoint/2010/main" val="2924732497"/>
                </p:ext>
              </p:extLst>
            </p:nvPr>
          </p:nvGraphicFramePr>
          <p:xfrm>
            <a:off x="3287688" y="3860627"/>
            <a:ext cx="351532" cy="456992"/>
          </p:xfrm>
          <a:graphic>
            <a:graphicData uri="http://schemas.openxmlformats.org/presentationml/2006/ole">
              <mc:AlternateContent xmlns:mc="http://schemas.openxmlformats.org/markup-compatibility/2006">
                <mc:Choice xmlns:v="urn:schemas-microsoft-com:vml" Requires="v">
                  <p:oleObj spid="_x0000_s9003" name="Equation" r:id="rId14" imgW="126720" imgH="164880" progId="Equation.DSMT4">
                    <p:embed/>
                  </p:oleObj>
                </mc:Choice>
                <mc:Fallback>
                  <p:oleObj name="Equation" r:id="rId14" imgW="126720" imgH="164880" progId="Equation.DSMT4">
                    <p:embed/>
                    <p:pic>
                      <p:nvPicPr>
                        <p:cNvPr id="0" name=""/>
                        <p:cNvPicPr/>
                        <p:nvPr/>
                      </p:nvPicPr>
                      <p:blipFill>
                        <a:blip r:embed="rId15"/>
                        <a:stretch>
                          <a:fillRect/>
                        </a:stretch>
                      </p:blipFill>
                      <p:spPr>
                        <a:xfrm>
                          <a:off x="3287688" y="3860627"/>
                          <a:ext cx="351532" cy="456992"/>
                        </a:xfrm>
                        <a:prstGeom prst="rect">
                          <a:avLst/>
                        </a:prstGeom>
                      </p:spPr>
                    </p:pic>
                  </p:oleObj>
                </mc:Fallback>
              </mc:AlternateContent>
            </a:graphicData>
          </a:graphic>
        </p:graphicFrame>
      </p:grpSp>
      <p:graphicFrame>
        <p:nvGraphicFramePr>
          <p:cNvPr id="16" name="对象 15">
            <a:extLst>
              <a:ext uri="{FF2B5EF4-FFF2-40B4-BE49-F238E27FC236}">
                <a16:creationId xmlns:a16="http://schemas.microsoft.com/office/drawing/2014/main" id="{7DFBBDFD-E8DF-4974-8053-EA7A88721C6A}"/>
              </a:ext>
            </a:extLst>
          </p:cNvPr>
          <p:cNvGraphicFramePr>
            <a:graphicFrameLocks noChangeAspect="1"/>
          </p:cNvGraphicFramePr>
          <p:nvPr>
            <p:extLst>
              <p:ext uri="{D42A27DB-BD31-4B8C-83A1-F6EECF244321}">
                <p14:modId xmlns:p14="http://schemas.microsoft.com/office/powerpoint/2010/main" val="3581940108"/>
              </p:ext>
            </p:extLst>
          </p:nvPr>
        </p:nvGraphicFramePr>
        <p:xfrm>
          <a:off x="119336" y="4404349"/>
          <a:ext cx="5844469" cy="432924"/>
        </p:xfrm>
        <a:graphic>
          <a:graphicData uri="http://schemas.openxmlformats.org/presentationml/2006/ole">
            <mc:AlternateContent xmlns:mc="http://schemas.openxmlformats.org/markup-compatibility/2006">
              <mc:Choice xmlns:v="urn:schemas-microsoft-com:vml" Requires="v">
                <p:oleObj spid="_x0000_s9004" name="Equation" r:id="rId16" imgW="2743200" imgH="203040" progId="Equation.DSMT4">
                  <p:embed/>
                </p:oleObj>
              </mc:Choice>
              <mc:Fallback>
                <p:oleObj name="Equation" r:id="rId16" imgW="2743200" imgH="203040" progId="Equation.DSMT4">
                  <p:embed/>
                  <p:pic>
                    <p:nvPicPr>
                      <p:cNvPr id="0" name=""/>
                      <p:cNvPicPr/>
                      <p:nvPr/>
                    </p:nvPicPr>
                    <p:blipFill>
                      <a:blip r:embed="rId17"/>
                      <a:stretch>
                        <a:fillRect/>
                      </a:stretch>
                    </p:blipFill>
                    <p:spPr>
                      <a:xfrm>
                        <a:off x="119336" y="4404349"/>
                        <a:ext cx="5844469" cy="432924"/>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74852A80-B01B-4676-946E-535EB2FC4874}"/>
              </a:ext>
            </a:extLst>
          </p:cNvPr>
          <p:cNvGraphicFramePr>
            <a:graphicFrameLocks noChangeAspect="1"/>
          </p:cNvGraphicFramePr>
          <p:nvPr>
            <p:extLst>
              <p:ext uri="{D42A27DB-BD31-4B8C-83A1-F6EECF244321}">
                <p14:modId xmlns:p14="http://schemas.microsoft.com/office/powerpoint/2010/main" val="1581022934"/>
              </p:ext>
            </p:extLst>
          </p:nvPr>
        </p:nvGraphicFramePr>
        <p:xfrm>
          <a:off x="473195" y="4982779"/>
          <a:ext cx="5285341" cy="867338"/>
        </p:xfrm>
        <a:graphic>
          <a:graphicData uri="http://schemas.openxmlformats.org/presentationml/2006/ole">
            <mc:AlternateContent xmlns:mc="http://schemas.openxmlformats.org/markup-compatibility/2006">
              <mc:Choice xmlns:v="urn:schemas-microsoft-com:vml" Requires="v">
                <p:oleObj spid="_x0000_s9005" name="Equation" r:id="rId18" imgW="2476440" imgH="406080" progId="Equation.DSMT4">
                  <p:embed/>
                </p:oleObj>
              </mc:Choice>
              <mc:Fallback>
                <p:oleObj name="Equation" r:id="rId18" imgW="2476440" imgH="406080" progId="Equation.DSMT4">
                  <p:embed/>
                  <p:pic>
                    <p:nvPicPr>
                      <p:cNvPr id="0" name=""/>
                      <p:cNvPicPr/>
                      <p:nvPr/>
                    </p:nvPicPr>
                    <p:blipFill>
                      <a:blip r:embed="rId19"/>
                      <a:stretch>
                        <a:fillRect/>
                      </a:stretch>
                    </p:blipFill>
                    <p:spPr>
                      <a:xfrm>
                        <a:off x="473195" y="4982779"/>
                        <a:ext cx="5285341" cy="867338"/>
                      </a:xfrm>
                      <a:prstGeom prst="rect">
                        <a:avLst/>
                      </a:prstGeom>
                    </p:spPr>
                  </p:pic>
                </p:oleObj>
              </mc:Fallback>
            </mc:AlternateContent>
          </a:graphicData>
        </a:graphic>
      </p:graphicFrame>
      <p:cxnSp>
        <p:nvCxnSpPr>
          <p:cNvPr id="20" name="直接连接符 19">
            <a:extLst>
              <a:ext uri="{FF2B5EF4-FFF2-40B4-BE49-F238E27FC236}">
                <a16:creationId xmlns:a16="http://schemas.microsoft.com/office/drawing/2014/main" id="{1D255BBB-A0D6-4CC2-B544-416A331A9119}"/>
              </a:ext>
            </a:extLst>
          </p:cNvPr>
          <p:cNvCxnSpPr>
            <a:cxnSpLocks/>
          </p:cNvCxnSpPr>
          <p:nvPr/>
        </p:nvCxnSpPr>
        <p:spPr>
          <a:xfrm>
            <a:off x="6096000" y="2060848"/>
            <a:ext cx="0" cy="46805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18" name="对象 17">
            <a:extLst>
              <a:ext uri="{FF2B5EF4-FFF2-40B4-BE49-F238E27FC236}">
                <a16:creationId xmlns:a16="http://schemas.microsoft.com/office/drawing/2014/main" id="{BB23A2DE-75C8-40F1-B0EC-809A4A6A9B74}"/>
              </a:ext>
            </a:extLst>
          </p:cNvPr>
          <p:cNvGraphicFramePr>
            <a:graphicFrameLocks noChangeAspect="1"/>
          </p:cNvGraphicFramePr>
          <p:nvPr>
            <p:extLst>
              <p:ext uri="{D42A27DB-BD31-4B8C-83A1-F6EECF244321}">
                <p14:modId xmlns:p14="http://schemas.microsoft.com/office/powerpoint/2010/main" val="2889180912"/>
              </p:ext>
            </p:extLst>
          </p:nvPr>
        </p:nvGraphicFramePr>
        <p:xfrm>
          <a:off x="6302305" y="1828992"/>
          <a:ext cx="5744941" cy="843007"/>
        </p:xfrm>
        <a:graphic>
          <a:graphicData uri="http://schemas.openxmlformats.org/presentationml/2006/ole">
            <mc:AlternateContent xmlns:mc="http://schemas.openxmlformats.org/markup-compatibility/2006">
              <mc:Choice xmlns:v="urn:schemas-microsoft-com:vml" Requires="v">
                <p:oleObj spid="_x0000_s9006" name="Equation" r:id="rId20" imgW="2336760" imgH="342720" progId="Equation.DSMT4">
                  <p:embed/>
                </p:oleObj>
              </mc:Choice>
              <mc:Fallback>
                <p:oleObj name="Equation" r:id="rId20" imgW="2336760" imgH="342720" progId="Equation.DSMT4">
                  <p:embed/>
                  <p:pic>
                    <p:nvPicPr>
                      <p:cNvPr id="0" name=""/>
                      <p:cNvPicPr/>
                      <p:nvPr/>
                    </p:nvPicPr>
                    <p:blipFill>
                      <a:blip r:embed="rId21"/>
                      <a:stretch>
                        <a:fillRect/>
                      </a:stretch>
                    </p:blipFill>
                    <p:spPr>
                      <a:xfrm>
                        <a:off x="6302305" y="1828992"/>
                        <a:ext cx="5744941" cy="843007"/>
                      </a:xfrm>
                      <a:prstGeom prst="rect">
                        <a:avLst/>
                      </a:prstGeom>
                    </p:spPr>
                  </p:pic>
                </p:oleObj>
              </mc:Fallback>
            </mc:AlternateContent>
          </a:graphicData>
        </a:graphic>
      </p:graphicFrame>
      <p:cxnSp>
        <p:nvCxnSpPr>
          <p:cNvPr id="22" name="直接箭头连接符 21">
            <a:extLst>
              <a:ext uri="{FF2B5EF4-FFF2-40B4-BE49-F238E27FC236}">
                <a16:creationId xmlns:a16="http://schemas.microsoft.com/office/drawing/2014/main" id="{3E02C205-74B1-4A56-9C9B-DCD13558503F}"/>
              </a:ext>
            </a:extLst>
          </p:cNvPr>
          <p:cNvCxnSpPr/>
          <p:nvPr/>
        </p:nvCxnSpPr>
        <p:spPr>
          <a:xfrm>
            <a:off x="2567608" y="2137120"/>
            <a:ext cx="3734697" cy="0"/>
          </a:xfrm>
          <a:prstGeom prst="straightConnector1">
            <a:avLst/>
          </a:prstGeom>
          <a:ln>
            <a:solidFill>
              <a:srgbClr val="0000FF"/>
            </a:solidFill>
            <a:prstDash val="dash"/>
            <a:tailEnd type="triangle"/>
          </a:ln>
        </p:spPr>
        <p:style>
          <a:lnRef idx="3">
            <a:schemeClr val="accent6"/>
          </a:lnRef>
          <a:fillRef idx="0">
            <a:schemeClr val="accent6"/>
          </a:fillRef>
          <a:effectRef idx="2">
            <a:schemeClr val="accent6"/>
          </a:effectRef>
          <a:fontRef idx="minor">
            <a:schemeClr val="tx1"/>
          </a:fontRef>
        </p:style>
      </p:cxnSp>
      <p:graphicFrame>
        <p:nvGraphicFramePr>
          <p:cNvPr id="23" name="对象 22">
            <a:extLst>
              <a:ext uri="{FF2B5EF4-FFF2-40B4-BE49-F238E27FC236}">
                <a16:creationId xmlns:a16="http://schemas.microsoft.com/office/drawing/2014/main" id="{FD65DE11-D231-438B-A35F-DC9A368948D9}"/>
              </a:ext>
            </a:extLst>
          </p:cNvPr>
          <p:cNvGraphicFramePr>
            <a:graphicFrameLocks noChangeAspect="1"/>
          </p:cNvGraphicFramePr>
          <p:nvPr>
            <p:extLst>
              <p:ext uri="{D42A27DB-BD31-4B8C-83A1-F6EECF244321}">
                <p14:modId xmlns:p14="http://schemas.microsoft.com/office/powerpoint/2010/main" val="2200665348"/>
              </p:ext>
            </p:extLst>
          </p:nvPr>
        </p:nvGraphicFramePr>
        <p:xfrm>
          <a:off x="8140278" y="3003731"/>
          <a:ext cx="1816100" cy="519113"/>
        </p:xfrm>
        <a:graphic>
          <a:graphicData uri="http://schemas.openxmlformats.org/presentationml/2006/ole">
            <mc:AlternateContent xmlns:mc="http://schemas.openxmlformats.org/markup-compatibility/2006">
              <mc:Choice xmlns:v="urn:schemas-microsoft-com:vml" Requires="v">
                <p:oleObj spid="_x0000_s9007" name="Equation" r:id="rId22" imgW="1816696" imgH="519859" progId="Equation.DSMT4">
                  <p:embed/>
                </p:oleObj>
              </mc:Choice>
              <mc:Fallback>
                <p:oleObj name="Equation" r:id="rId22" imgW="1816696" imgH="519859" progId="Equation.DSMT4">
                  <p:embed/>
                  <p:pic>
                    <p:nvPicPr>
                      <p:cNvPr id="0" name=""/>
                      <p:cNvPicPr/>
                      <p:nvPr/>
                    </p:nvPicPr>
                    <p:blipFill>
                      <a:blip r:embed="rId23"/>
                      <a:stretch>
                        <a:fillRect/>
                      </a:stretch>
                    </p:blipFill>
                    <p:spPr>
                      <a:xfrm>
                        <a:off x="8140278" y="3003731"/>
                        <a:ext cx="1816100" cy="519113"/>
                      </a:xfrm>
                      <a:prstGeom prst="rect">
                        <a:avLst/>
                      </a:prstGeom>
                    </p:spPr>
                  </p:pic>
                </p:oleObj>
              </mc:Fallback>
            </mc:AlternateContent>
          </a:graphicData>
        </a:graphic>
      </p:graphicFrame>
      <p:cxnSp>
        <p:nvCxnSpPr>
          <p:cNvPr id="24" name="直接箭头连接符 23">
            <a:extLst>
              <a:ext uri="{FF2B5EF4-FFF2-40B4-BE49-F238E27FC236}">
                <a16:creationId xmlns:a16="http://schemas.microsoft.com/office/drawing/2014/main" id="{A07F923B-56A9-4527-9552-F68DA53F2C5D}"/>
              </a:ext>
            </a:extLst>
          </p:cNvPr>
          <p:cNvCxnSpPr>
            <a:cxnSpLocks/>
            <a:stCxn id="23" idx="2"/>
            <a:endCxn id="27" idx="0"/>
          </p:cNvCxnSpPr>
          <p:nvPr/>
        </p:nvCxnSpPr>
        <p:spPr>
          <a:xfrm flipH="1">
            <a:off x="9048327" y="3522844"/>
            <a:ext cx="1" cy="452415"/>
          </a:xfrm>
          <a:prstGeom prst="straightConnector1">
            <a:avLst/>
          </a:prstGeom>
          <a:ln>
            <a:solidFill>
              <a:srgbClr val="0000FF"/>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27" name="对象 26">
            <a:extLst>
              <a:ext uri="{FF2B5EF4-FFF2-40B4-BE49-F238E27FC236}">
                <a16:creationId xmlns:a16="http://schemas.microsoft.com/office/drawing/2014/main" id="{2CA4E35D-61BB-47E2-A858-0083DF72B3FD}"/>
              </a:ext>
            </a:extLst>
          </p:cNvPr>
          <p:cNvGraphicFramePr>
            <a:graphicFrameLocks noChangeAspect="1"/>
          </p:cNvGraphicFramePr>
          <p:nvPr>
            <p:extLst>
              <p:ext uri="{D42A27DB-BD31-4B8C-83A1-F6EECF244321}">
                <p14:modId xmlns:p14="http://schemas.microsoft.com/office/powerpoint/2010/main" val="325430984"/>
              </p:ext>
            </p:extLst>
          </p:nvPr>
        </p:nvGraphicFramePr>
        <p:xfrm>
          <a:off x="7365360" y="3975259"/>
          <a:ext cx="3365935" cy="605869"/>
        </p:xfrm>
        <a:graphic>
          <a:graphicData uri="http://schemas.openxmlformats.org/presentationml/2006/ole">
            <mc:AlternateContent xmlns:mc="http://schemas.openxmlformats.org/markup-compatibility/2006">
              <mc:Choice xmlns:v="urn:schemas-microsoft-com:vml" Requires="v">
                <p:oleObj spid="_x0000_s9008" name="Equation" r:id="rId24" imgW="1269720" imgH="228600" progId="Equation.DSMT4">
                  <p:embed/>
                </p:oleObj>
              </mc:Choice>
              <mc:Fallback>
                <p:oleObj name="Equation" r:id="rId24" imgW="1269720" imgH="228600" progId="Equation.DSMT4">
                  <p:embed/>
                  <p:pic>
                    <p:nvPicPr>
                      <p:cNvPr id="0" name=""/>
                      <p:cNvPicPr/>
                      <p:nvPr/>
                    </p:nvPicPr>
                    <p:blipFill>
                      <a:blip r:embed="rId25"/>
                      <a:stretch>
                        <a:fillRect/>
                      </a:stretch>
                    </p:blipFill>
                    <p:spPr>
                      <a:xfrm>
                        <a:off x="7365360" y="3975259"/>
                        <a:ext cx="3365935" cy="605869"/>
                      </a:xfrm>
                      <a:prstGeom prst="rect">
                        <a:avLst/>
                      </a:prstGeom>
                    </p:spPr>
                  </p:pic>
                </p:oleObj>
              </mc:Fallback>
            </mc:AlternateContent>
          </a:graphicData>
        </a:graphic>
      </p:graphicFrame>
      <p:sp>
        <p:nvSpPr>
          <p:cNvPr id="31" name="文本框 30">
            <a:extLst>
              <a:ext uri="{FF2B5EF4-FFF2-40B4-BE49-F238E27FC236}">
                <a16:creationId xmlns:a16="http://schemas.microsoft.com/office/drawing/2014/main" id="{C711DEA3-5045-4C50-946D-1117E995A199}"/>
              </a:ext>
            </a:extLst>
          </p:cNvPr>
          <p:cNvSpPr txBox="1"/>
          <p:nvPr/>
        </p:nvSpPr>
        <p:spPr>
          <a:xfrm>
            <a:off x="7365359" y="4935016"/>
            <a:ext cx="3365936" cy="646331"/>
          </a:xfrm>
          <a:prstGeom prst="rect">
            <a:avLst/>
          </a:prstGeom>
          <a:noFill/>
        </p:spPr>
        <p:txBody>
          <a:bodyPr wrap="square">
            <a:spAutoFit/>
          </a:bodyPr>
          <a:lstStyle/>
          <a:p>
            <a:pPr algn="ctr"/>
            <a:r>
              <a:rPr lang="en-US" altLang="zh-CN" dirty="0">
                <a:solidFill>
                  <a:srgbClr val="0000FF"/>
                </a:solidFill>
                <a:latin typeface="Arial" panose="020B0604020202020204" pitchFamily="34" charset="0"/>
              </a:rPr>
              <a:t>Can be directly solved by existing commercial solvers</a:t>
            </a:r>
            <a:endParaRPr lang="zh-CN" altLang="en-US" dirty="0">
              <a:solidFill>
                <a:srgbClr val="0000FF"/>
              </a:solidFill>
              <a:latin typeface="Arial" panose="020B0604020202020204" pitchFamily="34" charset="0"/>
            </a:endParaRPr>
          </a:p>
        </p:txBody>
      </p:sp>
      <p:cxnSp>
        <p:nvCxnSpPr>
          <p:cNvPr id="32" name="直接箭头连接符 31">
            <a:extLst>
              <a:ext uri="{FF2B5EF4-FFF2-40B4-BE49-F238E27FC236}">
                <a16:creationId xmlns:a16="http://schemas.microsoft.com/office/drawing/2014/main" id="{B0880176-73A5-46A4-98D0-A523FF434BEF}"/>
              </a:ext>
            </a:extLst>
          </p:cNvPr>
          <p:cNvCxnSpPr>
            <a:cxnSpLocks/>
            <a:stCxn id="27" idx="2"/>
            <a:endCxn id="31" idx="0"/>
          </p:cNvCxnSpPr>
          <p:nvPr/>
        </p:nvCxnSpPr>
        <p:spPr>
          <a:xfrm>
            <a:off x="9048327" y="4581128"/>
            <a:ext cx="0" cy="353888"/>
          </a:xfrm>
          <a:prstGeom prst="straightConnector1">
            <a:avLst/>
          </a:prstGeom>
          <a:ln>
            <a:solidFill>
              <a:srgbClr val="0000FF"/>
            </a:solidFill>
            <a:tailEnd type="triangle"/>
          </a:ln>
        </p:spPr>
        <p:style>
          <a:lnRef idx="3">
            <a:schemeClr val="accent6"/>
          </a:lnRef>
          <a:fillRef idx="0">
            <a:schemeClr val="accent6"/>
          </a:fillRef>
          <a:effectRef idx="2">
            <a:schemeClr val="accent6"/>
          </a:effectRef>
          <a:fontRef idx="minor">
            <a:schemeClr val="tx1"/>
          </a:fontRef>
        </p:style>
      </p:cxnSp>
      <p:sp>
        <p:nvSpPr>
          <p:cNvPr id="36" name="矩形 35">
            <a:extLst>
              <a:ext uri="{FF2B5EF4-FFF2-40B4-BE49-F238E27FC236}">
                <a16:creationId xmlns:a16="http://schemas.microsoft.com/office/drawing/2014/main" id="{924C3FD6-4743-4546-B7C1-C8D3AF2E63DF}"/>
              </a:ext>
            </a:extLst>
          </p:cNvPr>
          <p:cNvSpPr/>
          <p:nvPr/>
        </p:nvSpPr>
        <p:spPr>
          <a:xfrm>
            <a:off x="7204641" y="3975259"/>
            <a:ext cx="3687372" cy="605869"/>
          </a:xfrm>
          <a:prstGeom prst="rect">
            <a:avLst/>
          </a:prstGeom>
          <a:noFill/>
          <a:ln w="381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43" name="组合 42">
            <a:extLst>
              <a:ext uri="{FF2B5EF4-FFF2-40B4-BE49-F238E27FC236}">
                <a16:creationId xmlns:a16="http://schemas.microsoft.com/office/drawing/2014/main" id="{ABDDC5CB-2D98-4982-BA9E-8E040E832394}"/>
              </a:ext>
            </a:extLst>
          </p:cNvPr>
          <p:cNvGrpSpPr/>
          <p:nvPr/>
        </p:nvGrpSpPr>
        <p:grpSpPr>
          <a:xfrm>
            <a:off x="7786664" y="5616778"/>
            <a:ext cx="2523327" cy="1002166"/>
            <a:chOff x="7413797" y="5738040"/>
            <a:chExt cx="2523327" cy="1002166"/>
          </a:xfrm>
        </p:grpSpPr>
        <p:sp>
          <p:nvSpPr>
            <p:cNvPr id="37" name="文本框 36">
              <a:extLst>
                <a:ext uri="{FF2B5EF4-FFF2-40B4-BE49-F238E27FC236}">
                  <a16:creationId xmlns:a16="http://schemas.microsoft.com/office/drawing/2014/main" id="{9A7FC21E-D475-4485-8B0B-298720DF3B03}"/>
                </a:ext>
              </a:extLst>
            </p:cNvPr>
            <p:cNvSpPr txBox="1"/>
            <p:nvPr/>
          </p:nvSpPr>
          <p:spPr>
            <a:xfrm>
              <a:off x="7413797" y="6114883"/>
              <a:ext cx="1721546" cy="369332"/>
            </a:xfrm>
            <a:prstGeom prst="rect">
              <a:avLst/>
            </a:prstGeom>
            <a:noFill/>
          </p:spPr>
          <p:txBody>
            <a:bodyPr wrap="square">
              <a:spAutoFit/>
            </a:bodyPr>
            <a:lstStyle/>
            <a:p>
              <a:pPr algn="ctr"/>
              <a:r>
                <a:rPr lang="en-US" altLang="zh-CN" dirty="0">
                  <a:solidFill>
                    <a:srgbClr val="FF0000"/>
                  </a:solidFill>
                  <a:latin typeface="Arial" panose="020B0604020202020204" pitchFamily="34" charset="0"/>
                </a:rPr>
                <a:t>L</a:t>
              </a:r>
              <a:r>
                <a:rPr lang="en-US" altLang="zh-CN" b="0" i="0" dirty="0">
                  <a:solidFill>
                    <a:srgbClr val="FF0000"/>
                  </a:solidFill>
                  <a:effectLst/>
                  <a:latin typeface="Arial" panose="020B0604020202020204" pitchFamily="34" charset="0"/>
                </a:rPr>
                <a:t>arge-scale</a:t>
              </a:r>
              <a:endParaRPr lang="zh-CN" altLang="en-US" dirty="0">
                <a:solidFill>
                  <a:srgbClr val="FF0000"/>
                </a:solidFill>
                <a:latin typeface="Arial" panose="020B0604020202020204" pitchFamily="34" charset="0"/>
              </a:endParaRPr>
            </a:p>
          </p:txBody>
        </p:sp>
        <p:pic>
          <p:nvPicPr>
            <p:cNvPr id="40" name="图片 39">
              <a:extLst>
                <a:ext uri="{FF2B5EF4-FFF2-40B4-BE49-F238E27FC236}">
                  <a16:creationId xmlns:a16="http://schemas.microsoft.com/office/drawing/2014/main" id="{E64E883F-0B0B-4BDF-817C-DDCB60B37265}"/>
                </a:ext>
              </a:extLst>
            </p:cNvPr>
            <p:cNvPicPr>
              <a:picLocks noChangeAspect="1"/>
            </p:cNvPicPr>
            <p:nvPr/>
          </p:nvPicPr>
          <p:blipFill>
            <a:blip r:embed="rId26"/>
            <a:stretch>
              <a:fillRect/>
            </a:stretch>
          </p:blipFill>
          <p:spPr>
            <a:xfrm>
              <a:off x="9028000" y="5831082"/>
              <a:ext cx="909124" cy="909124"/>
            </a:xfrm>
            <a:prstGeom prst="rect">
              <a:avLst/>
            </a:prstGeom>
          </p:spPr>
        </p:pic>
        <p:sp>
          <p:nvSpPr>
            <p:cNvPr id="42" name="文本框 41">
              <a:extLst>
                <a:ext uri="{FF2B5EF4-FFF2-40B4-BE49-F238E27FC236}">
                  <a16:creationId xmlns:a16="http://schemas.microsoft.com/office/drawing/2014/main" id="{8B9D1491-D8D9-4BF1-9CB3-79FC919FD193}"/>
                </a:ext>
              </a:extLst>
            </p:cNvPr>
            <p:cNvSpPr txBox="1"/>
            <p:nvPr/>
          </p:nvSpPr>
          <p:spPr>
            <a:xfrm>
              <a:off x="9268725" y="5738040"/>
              <a:ext cx="427675" cy="830997"/>
            </a:xfrm>
            <a:prstGeom prst="rect">
              <a:avLst/>
            </a:prstGeom>
            <a:noFill/>
          </p:spPr>
          <p:txBody>
            <a:bodyPr wrap="square">
              <a:spAutoFit/>
            </a:bodyPr>
            <a:lstStyle/>
            <a:p>
              <a:pPr algn="ctr"/>
              <a:r>
                <a:rPr lang="en-US" altLang="zh-CN" sz="4800" b="1" i="0" dirty="0">
                  <a:solidFill>
                    <a:srgbClr val="FF0000"/>
                  </a:solidFill>
                  <a:effectLst/>
                  <a:latin typeface="Arial" panose="020B0604020202020204" pitchFamily="34" charset="0"/>
                  <a:sym typeface="Wingdings 2" panose="05020102010507070707" pitchFamily="18" charset="2"/>
                </a:rPr>
                <a:t></a:t>
              </a:r>
              <a:endParaRPr lang="zh-CN" altLang="en-US" sz="4800" b="1" dirty="0"/>
            </a:p>
          </p:txBody>
        </p:sp>
      </p:grpSp>
    </p:spTree>
    <p:custDataLst>
      <p:tags r:id="rId2"/>
    </p:custDataLst>
    <p:extLst>
      <p:ext uri="{BB962C8B-B14F-4D97-AF65-F5344CB8AC3E}">
        <p14:creationId xmlns:p14="http://schemas.microsoft.com/office/powerpoint/2010/main" val="3433326877"/>
      </p:ext>
    </p:extLst>
  </p:cSld>
  <p:clrMapOvr>
    <a:masterClrMapping/>
  </p:clrMapOvr>
  <mc:AlternateContent xmlns:mc="http://schemas.openxmlformats.org/markup-compatibility/2006" xmlns:p14="http://schemas.microsoft.com/office/powerpoint/2010/main">
    <mc:Choice Requires="p14">
      <p:transition spd="med" p14:dur="700" advTm="117479">
        <p:fade/>
      </p:transition>
    </mc:Choice>
    <mc:Fallback xmlns="">
      <p:transition spd="med" advTm="1174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ppt_x"/>
                                          </p:val>
                                        </p:tav>
                                        <p:tav tm="100000">
                                          <p:val>
                                            <p:strVal val="#ppt_x"/>
                                          </p:val>
                                        </p:tav>
                                      </p:tavLst>
                                    </p:anim>
                                    <p:anim calcmode="lin" valueType="num">
                                      <p:cBhvr additive="base">
                                        <p:cTn id="1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8726039" cy="721395"/>
          </a:xfrm>
          <a:ln w="12700" cmpd="sng">
            <a:noFill/>
          </a:ln>
        </p:spPr>
        <p:txBody>
          <a:bodyPr vert="horz" anchor="ctr"/>
          <a:lstStyle/>
          <a:p>
            <a:r>
              <a:rPr kumimoji="1" lang="en-US" altLang="zh-CN" sz="3200" dirty="0"/>
              <a:t>PCH Placement Problem Solution 2</a:t>
            </a:r>
            <a:endParaRPr kumimoji="1" lang="zh-CN" altLang="en-US" sz="3200" dirty="0"/>
          </a:p>
        </p:txBody>
      </p:sp>
      <p:pic>
        <p:nvPicPr>
          <p:cNvPr id="19" name="图片 18"/>
          <p:cNvPicPr>
            <a:picLocks noChangeAspect="1"/>
          </p:cNvPicPr>
          <p:nvPr/>
        </p:nvPicPr>
        <p:blipFill>
          <a:blip r:embed="rId5">
            <a:lum bright="100000"/>
          </a:blip>
          <a:stretch>
            <a:fillRect/>
          </a:stretch>
        </p:blipFill>
        <p:spPr>
          <a:xfrm>
            <a:off x="9742506" y="333552"/>
            <a:ext cx="2117688" cy="570755"/>
          </a:xfrm>
          <a:prstGeom prst="rect">
            <a:avLst/>
          </a:prstGeom>
        </p:spPr>
      </p:pic>
      <p:sp>
        <p:nvSpPr>
          <p:cNvPr id="4" name="矩形 3">
            <a:extLst>
              <a:ext uri="{FF2B5EF4-FFF2-40B4-BE49-F238E27FC236}">
                <a16:creationId xmlns:a16="http://schemas.microsoft.com/office/drawing/2014/main" id="{D18AF8FB-E1C8-43D9-9766-8AC77B4A2419}"/>
              </a:ext>
            </a:extLst>
          </p:cNvPr>
          <p:cNvSpPr/>
          <p:nvPr/>
        </p:nvSpPr>
        <p:spPr>
          <a:xfrm>
            <a:off x="321618" y="1179986"/>
            <a:ext cx="10719236" cy="612412"/>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Large-scale optimal solution</a:t>
            </a:r>
            <a:r>
              <a:rPr lang="zh-CN" altLang="en-US" sz="2000" b="1" dirty="0">
                <a:solidFill>
                  <a:srgbClr val="0000FF"/>
                </a:solidFill>
                <a:latin typeface="Arial" panose="020B0604020202020204" pitchFamily="34" charset="0"/>
                <a:cs typeface="Arial" panose="020B0604020202020204" pitchFamily="34" charset="0"/>
              </a:rPr>
              <a:t>：</a:t>
            </a:r>
            <a:r>
              <a:rPr lang="en-US" altLang="zh-CN" sz="2000" b="1" dirty="0">
                <a:solidFill>
                  <a:srgbClr val="0000FF"/>
                </a:solidFill>
                <a:latin typeface="Arial" panose="020B0604020202020204" pitchFamily="34" charset="0"/>
                <a:cs typeface="Arial" panose="020B0604020202020204" pitchFamily="34" charset="0"/>
              </a:rPr>
              <a:t>Supermodular</a:t>
            </a:r>
            <a:endParaRPr lang="zh-CN" altLang="en-US" sz="2000" b="1" dirty="0">
              <a:solidFill>
                <a:srgbClr val="003E81"/>
              </a:solidFill>
              <a:latin typeface="Arial" panose="020B0604020202020204" pitchFamily="34" charset="0"/>
              <a:cs typeface="Arial" panose="020B0604020202020204" pitchFamily="34" charset="0"/>
            </a:endParaRPr>
          </a:p>
        </p:txBody>
      </p:sp>
      <p:sp>
        <p:nvSpPr>
          <p:cNvPr id="5" name="灯片编号占位符 2">
            <a:extLst>
              <a:ext uri="{FF2B5EF4-FFF2-40B4-BE49-F238E27FC236}">
                <a16:creationId xmlns:a16="http://schemas.microsoft.com/office/drawing/2014/main" id="{206F99B3-1B1F-4413-AC75-2B83E99F385C}"/>
              </a:ext>
            </a:extLst>
          </p:cNvPr>
          <p:cNvSpPr>
            <a:spLocks noGrp="1"/>
          </p:cNvSpPr>
          <p:nvPr>
            <p:ph type="sldNum" sz="quarter" idx="12"/>
          </p:nvPr>
        </p:nvSpPr>
        <p:spPr>
          <a:xfrm>
            <a:off x="9448800" y="6492875"/>
            <a:ext cx="2743200" cy="365125"/>
          </a:xfrm>
        </p:spPr>
        <p:txBody>
          <a:bodyPr/>
          <a:lstStyle/>
          <a:p>
            <a:fld id="{1446006D-88F2-4575-8DB4-2FA8AB281138}" type="slidenum">
              <a:rPr lang="zh-CN" altLang="en-US" smtClean="0">
                <a:latin typeface="Arial" panose="020B0604020202020204" pitchFamily="34" charset="0"/>
                <a:cs typeface="Arial" panose="020B0604020202020204" pitchFamily="34" charset="0"/>
              </a:rPr>
              <a:t>13</a:t>
            </a:fld>
            <a:endParaRPr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A6F66EC7-ADF2-4F19-B0D7-08841F4D464C}"/>
              </a:ext>
            </a:extLst>
          </p:cNvPr>
          <p:cNvGrpSpPr/>
          <p:nvPr/>
        </p:nvGrpSpPr>
        <p:grpSpPr>
          <a:xfrm>
            <a:off x="474262" y="2332688"/>
            <a:ext cx="5446696" cy="1815882"/>
            <a:chOff x="561340" y="2708920"/>
            <a:chExt cx="5446696" cy="1815882"/>
          </a:xfrm>
        </p:grpSpPr>
        <p:sp>
          <p:nvSpPr>
            <p:cNvPr id="6" name="文本框 5">
              <a:extLst>
                <a:ext uri="{FF2B5EF4-FFF2-40B4-BE49-F238E27FC236}">
                  <a16:creationId xmlns:a16="http://schemas.microsoft.com/office/drawing/2014/main" id="{6CCDFAFC-BBC3-470C-A3B6-0CCE4E4BF973}"/>
                </a:ext>
              </a:extLst>
            </p:cNvPr>
            <p:cNvSpPr txBox="1"/>
            <p:nvPr/>
          </p:nvSpPr>
          <p:spPr>
            <a:xfrm>
              <a:off x="561340" y="2708920"/>
              <a:ext cx="5446696" cy="1815882"/>
            </a:xfrm>
            <a:prstGeom prst="rect">
              <a:avLst/>
            </a:prstGeom>
            <a:noFill/>
            <a:ln>
              <a:solidFill>
                <a:srgbClr val="0000FF"/>
              </a:solidFill>
            </a:ln>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altLang="zh-CN" sz="1600" b="1" dirty="0">
                  <a:solidFill>
                    <a:srgbClr val="000000"/>
                  </a:solidFill>
                  <a:latin typeface="Arial" panose="020B0604020202020204" pitchFamily="34" charset="0"/>
                  <a:cs typeface="Arial" panose="020B0604020202020204" pitchFamily="34" charset="0"/>
                </a:rPr>
                <a:t>Lemma</a:t>
              </a:r>
              <a:r>
                <a:rPr lang="en-US" altLang="zh-CN" sz="1600" b="1" i="0" dirty="0">
                  <a:solidFill>
                    <a:srgbClr val="000000"/>
                  </a:solidFill>
                  <a:effectLst/>
                  <a:latin typeface="Arial" panose="020B0604020202020204" pitchFamily="34" charset="0"/>
                  <a:cs typeface="Arial" panose="020B0604020202020204" pitchFamily="34" charset="0"/>
                </a:rPr>
                <a:t> 1. </a:t>
              </a:r>
              <a:r>
                <a:rPr lang="en-US" altLang="zh-CN" sz="1600" b="0" i="1" dirty="0">
                  <a:solidFill>
                    <a:srgbClr val="000000"/>
                  </a:solidFill>
                  <a:effectLst/>
                  <a:latin typeface="Arial" panose="020B0604020202020204" pitchFamily="34" charset="0"/>
                  <a:cs typeface="Arial" panose="020B0604020202020204" pitchFamily="34" charset="0"/>
                </a:rPr>
                <a:t>Given a placement plan </a:t>
              </a:r>
              <a:r>
                <a:rPr lang="en-US" altLang="zh-CN" sz="1600" b="1" i="1" dirty="0">
                  <a:solidFill>
                    <a:srgbClr val="000000"/>
                  </a:solidFill>
                  <a:effectLst/>
                  <a:latin typeface="Arial" panose="020B0604020202020204" pitchFamily="34" charset="0"/>
                  <a:cs typeface="Arial" panose="020B0604020202020204" pitchFamily="34" charset="0"/>
                </a:rPr>
                <a:t>x</a:t>
              </a:r>
              <a:r>
                <a:rPr lang="en-US" altLang="zh-CN" sz="1600" b="0" i="1" dirty="0">
                  <a:solidFill>
                    <a:srgbClr val="000000"/>
                  </a:solidFill>
                  <a:effectLst/>
                  <a:latin typeface="Arial" panose="020B0604020202020204" pitchFamily="34" charset="0"/>
                  <a:cs typeface="Arial" panose="020B0604020202020204" pitchFamily="34" charset="0"/>
                </a:rPr>
                <a:t>, for each                          </a:t>
              </a:r>
              <a:r>
                <a:rPr lang="en-US" altLang="zh-CN" sz="1600" i="1" dirty="0">
                  <a:solidFill>
                    <a:srgbClr val="000000"/>
                  </a:solidFill>
                  <a:latin typeface="Arial" panose="020B0604020202020204" pitchFamily="34" charset="0"/>
                  <a:cs typeface="Arial" panose="020B0604020202020204" pitchFamily="34" charset="0"/>
                </a:rPr>
                <a:t>, the optimal assignment plan </a:t>
              </a:r>
              <a:r>
                <a:rPr lang="en-US" altLang="zh-CN" sz="1600" b="1" i="1" dirty="0">
                  <a:solidFill>
                    <a:srgbClr val="000000"/>
                  </a:solidFill>
                  <a:latin typeface="Arial" panose="020B0604020202020204" pitchFamily="34" charset="0"/>
                  <a:cs typeface="Arial" panose="020B0604020202020204" pitchFamily="34" charset="0"/>
                </a:rPr>
                <a:t>y</a:t>
              </a:r>
              <a:r>
                <a:rPr lang="en-US" altLang="zh-CN" sz="1600" i="1" dirty="0">
                  <a:solidFill>
                    <a:srgbClr val="000000"/>
                  </a:solidFill>
                  <a:latin typeface="Arial" panose="020B0604020202020204" pitchFamily="34" charset="0"/>
                  <a:cs typeface="Arial" panose="020B0604020202020204" pitchFamily="34" charset="0"/>
                </a:rPr>
                <a:t> can be expressed as</a:t>
              </a:r>
            </a:p>
            <a:p>
              <a:pPr algn="just"/>
              <a:endParaRPr lang="en-US" altLang="zh-CN" sz="1600" b="0" i="1" dirty="0">
                <a:solidFill>
                  <a:srgbClr val="000000"/>
                </a:solidFill>
                <a:effectLst/>
                <a:latin typeface="Arial" panose="020B0604020202020204" pitchFamily="34" charset="0"/>
                <a:cs typeface="Arial" panose="020B0604020202020204" pitchFamily="34" charset="0"/>
              </a:endParaRPr>
            </a:p>
            <a:p>
              <a:pPr algn="just"/>
              <a:endParaRPr lang="en-US" altLang="zh-CN" sz="1600" i="1" dirty="0">
                <a:solidFill>
                  <a:srgbClr val="000000"/>
                </a:solidFill>
                <a:latin typeface="Arial" panose="020B0604020202020204" pitchFamily="34" charset="0"/>
                <a:cs typeface="Arial" panose="020B0604020202020204" pitchFamily="34" charset="0"/>
              </a:endParaRPr>
            </a:p>
            <a:p>
              <a:pPr algn="just"/>
              <a:endParaRPr lang="en-US" altLang="zh-CN" sz="1600" b="0" i="1" dirty="0">
                <a:solidFill>
                  <a:srgbClr val="000000"/>
                </a:solidFill>
                <a:effectLst/>
                <a:latin typeface="Arial" panose="020B0604020202020204" pitchFamily="34" charset="0"/>
                <a:cs typeface="Arial" panose="020B0604020202020204" pitchFamily="34" charset="0"/>
              </a:endParaRPr>
            </a:p>
            <a:p>
              <a:pPr algn="just"/>
              <a:endParaRPr lang="en-US" altLang="zh-CN" sz="1600" b="0" i="1" dirty="0">
                <a:solidFill>
                  <a:srgbClr val="000000"/>
                </a:solidFill>
                <a:effectLst/>
                <a:latin typeface="Arial" panose="020B0604020202020204" pitchFamily="34" charset="0"/>
                <a:cs typeface="Arial" panose="020B0604020202020204" pitchFamily="34" charset="0"/>
              </a:endParaRPr>
            </a:p>
          </p:txBody>
        </p:sp>
        <p:graphicFrame>
          <p:nvGraphicFramePr>
            <p:cNvPr id="3" name="对象 2">
              <a:extLst>
                <a:ext uri="{FF2B5EF4-FFF2-40B4-BE49-F238E27FC236}">
                  <a16:creationId xmlns:a16="http://schemas.microsoft.com/office/drawing/2014/main" id="{59F26083-91AD-4796-8640-6D32A066AB83}"/>
                </a:ext>
              </a:extLst>
            </p:cNvPr>
            <p:cNvGraphicFramePr>
              <a:graphicFrameLocks noChangeAspect="1"/>
            </p:cNvGraphicFramePr>
            <p:nvPr>
              <p:extLst>
                <p:ext uri="{D42A27DB-BD31-4B8C-83A1-F6EECF244321}">
                  <p14:modId xmlns:p14="http://schemas.microsoft.com/office/powerpoint/2010/main" val="3858008095"/>
                </p:ext>
              </p:extLst>
            </p:nvPr>
          </p:nvGraphicFramePr>
          <p:xfrm>
            <a:off x="1146388" y="2989752"/>
            <a:ext cx="1512167" cy="302433"/>
          </p:xfrm>
          <a:graphic>
            <a:graphicData uri="http://schemas.openxmlformats.org/presentationml/2006/ole">
              <mc:AlternateContent xmlns:mc="http://schemas.openxmlformats.org/markup-compatibility/2006">
                <mc:Choice xmlns:v="urn:schemas-microsoft-com:vml" Requires="v">
                  <p:oleObj spid="_x0000_s10762" name="Equation" r:id="rId6" imgW="1015920" imgH="203040" progId="Equation.DSMT4">
                    <p:embed/>
                  </p:oleObj>
                </mc:Choice>
                <mc:Fallback>
                  <p:oleObj name="Equation" r:id="rId6" imgW="1015920" imgH="203040" progId="Equation.DSMT4">
                    <p:embed/>
                    <p:pic>
                      <p:nvPicPr>
                        <p:cNvPr id="0" name=""/>
                        <p:cNvPicPr/>
                        <p:nvPr/>
                      </p:nvPicPr>
                      <p:blipFill>
                        <a:blip r:embed="rId7"/>
                        <a:stretch>
                          <a:fillRect/>
                        </a:stretch>
                      </p:blipFill>
                      <p:spPr>
                        <a:xfrm>
                          <a:off x="1146388" y="2989752"/>
                          <a:ext cx="1512167" cy="302433"/>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6DC37850-7F56-44B7-A11D-10516CE71EB8}"/>
                </a:ext>
              </a:extLst>
            </p:cNvPr>
            <p:cNvPicPr>
              <a:picLocks noChangeAspect="1"/>
            </p:cNvPicPr>
            <p:nvPr/>
          </p:nvPicPr>
          <p:blipFill>
            <a:blip r:embed="rId8"/>
            <a:stretch>
              <a:fillRect/>
            </a:stretch>
          </p:blipFill>
          <p:spPr>
            <a:xfrm>
              <a:off x="619409" y="3573017"/>
              <a:ext cx="5328592" cy="785090"/>
            </a:xfrm>
            <a:prstGeom prst="rect">
              <a:avLst/>
            </a:prstGeom>
          </p:spPr>
        </p:pic>
      </p:grpSp>
      <p:graphicFrame>
        <p:nvGraphicFramePr>
          <p:cNvPr id="9" name="对象 8">
            <a:extLst>
              <a:ext uri="{FF2B5EF4-FFF2-40B4-BE49-F238E27FC236}">
                <a16:creationId xmlns:a16="http://schemas.microsoft.com/office/drawing/2014/main" id="{227DA649-5377-424E-9B60-022B1CBC35DE}"/>
              </a:ext>
            </a:extLst>
          </p:cNvPr>
          <p:cNvGraphicFramePr>
            <a:graphicFrameLocks noChangeAspect="1"/>
          </p:cNvGraphicFramePr>
          <p:nvPr>
            <p:extLst>
              <p:ext uri="{D42A27DB-BD31-4B8C-83A1-F6EECF244321}">
                <p14:modId xmlns:p14="http://schemas.microsoft.com/office/powerpoint/2010/main" val="1148424639"/>
              </p:ext>
            </p:extLst>
          </p:nvPr>
        </p:nvGraphicFramePr>
        <p:xfrm>
          <a:off x="2022334" y="4791930"/>
          <a:ext cx="2348585" cy="436946"/>
        </p:xfrm>
        <a:graphic>
          <a:graphicData uri="http://schemas.openxmlformats.org/presentationml/2006/ole">
            <mc:AlternateContent xmlns:mc="http://schemas.openxmlformats.org/markup-compatibility/2006">
              <mc:Choice xmlns:v="urn:schemas-microsoft-com:vml" Requires="v">
                <p:oleObj spid="_x0000_s10763" name="Equation" r:id="rId9" imgW="1091880" imgH="203040" progId="Equation.DSMT4">
                  <p:embed/>
                </p:oleObj>
              </mc:Choice>
              <mc:Fallback>
                <p:oleObj name="Equation" r:id="rId9" imgW="1091880" imgH="203040" progId="Equation.DSMT4">
                  <p:embed/>
                  <p:pic>
                    <p:nvPicPr>
                      <p:cNvPr id="0" name=""/>
                      <p:cNvPicPr/>
                      <p:nvPr/>
                    </p:nvPicPr>
                    <p:blipFill>
                      <a:blip r:embed="rId10"/>
                      <a:stretch>
                        <a:fillRect/>
                      </a:stretch>
                    </p:blipFill>
                    <p:spPr>
                      <a:xfrm>
                        <a:off x="2022334" y="4791930"/>
                        <a:ext cx="2348585" cy="436946"/>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708E48CC-1850-4F50-92F1-72A6BF78AED2}"/>
              </a:ext>
            </a:extLst>
          </p:cNvPr>
          <p:cNvSpPr txBox="1"/>
          <p:nvPr/>
        </p:nvSpPr>
        <p:spPr>
          <a:xfrm>
            <a:off x="466384" y="4429402"/>
            <a:ext cx="5446696" cy="369332"/>
          </a:xfrm>
          <a:prstGeom prst="rect">
            <a:avLst/>
          </a:prstGeom>
          <a:noFill/>
        </p:spPr>
        <p:txBody>
          <a:bodyPr wrap="square">
            <a:spAutoFit/>
          </a:bodyPr>
          <a:lstStyle/>
          <a:p>
            <a:r>
              <a:rPr lang="en-US" altLang="zh-CN" dirty="0">
                <a:solidFill>
                  <a:srgbClr val="000000"/>
                </a:solidFill>
                <a:latin typeface="Arial" panose="020B0604020202020204" pitchFamily="34" charset="0"/>
              </a:rPr>
              <a:t>The set of all possible placements of smooth node:</a:t>
            </a:r>
            <a:endParaRPr lang="zh-CN" altLang="en-US" dirty="0">
              <a:solidFill>
                <a:srgbClr val="000000"/>
              </a:solidFill>
              <a:latin typeface="Arial" panose="020B0604020202020204" pitchFamily="34" charset="0"/>
            </a:endParaRPr>
          </a:p>
        </p:txBody>
      </p:sp>
      <p:sp>
        <p:nvSpPr>
          <p:cNvPr id="14" name="文本框 13">
            <a:extLst>
              <a:ext uri="{FF2B5EF4-FFF2-40B4-BE49-F238E27FC236}">
                <a16:creationId xmlns:a16="http://schemas.microsoft.com/office/drawing/2014/main" id="{C0E03CD5-D172-4683-8A5B-1B8EF390E592}"/>
              </a:ext>
            </a:extLst>
          </p:cNvPr>
          <p:cNvSpPr txBox="1"/>
          <p:nvPr/>
        </p:nvSpPr>
        <p:spPr>
          <a:xfrm>
            <a:off x="474262" y="5296814"/>
            <a:ext cx="5174620" cy="369332"/>
          </a:xfrm>
          <a:prstGeom prst="rect">
            <a:avLst/>
          </a:prstGeom>
          <a:noFill/>
        </p:spPr>
        <p:txBody>
          <a:bodyPr wrap="square">
            <a:spAutoFit/>
          </a:bodyPr>
          <a:lstStyle/>
          <a:p>
            <a:r>
              <a:rPr lang="en-US" altLang="zh-CN" dirty="0">
                <a:solidFill>
                  <a:srgbClr val="000000"/>
                </a:solidFill>
                <a:latin typeface="Arial" panose="020B0604020202020204" pitchFamily="34" charset="0"/>
              </a:rPr>
              <a:t>The balance cost objective function:</a:t>
            </a:r>
            <a:endParaRPr lang="zh-CN" altLang="en-US" dirty="0">
              <a:solidFill>
                <a:srgbClr val="000000"/>
              </a:solidFill>
              <a:latin typeface="Arial" panose="020B0604020202020204" pitchFamily="34" charset="0"/>
            </a:endParaRPr>
          </a:p>
        </p:txBody>
      </p:sp>
      <p:graphicFrame>
        <p:nvGraphicFramePr>
          <p:cNvPr id="13" name="对象 12">
            <a:extLst>
              <a:ext uri="{FF2B5EF4-FFF2-40B4-BE49-F238E27FC236}">
                <a16:creationId xmlns:a16="http://schemas.microsoft.com/office/drawing/2014/main" id="{BEB399DF-45DC-46DA-8559-76AFBDA3B73F}"/>
              </a:ext>
            </a:extLst>
          </p:cNvPr>
          <p:cNvGraphicFramePr>
            <a:graphicFrameLocks noChangeAspect="1"/>
          </p:cNvGraphicFramePr>
          <p:nvPr>
            <p:extLst>
              <p:ext uri="{D42A27DB-BD31-4B8C-83A1-F6EECF244321}">
                <p14:modId xmlns:p14="http://schemas.microsoft.com/office/powerpoint/2010/main" val="1196243872"/>
              </p:ext>
            </p:extLst>
          </p:nvPr>
        </p:nvGraphicFramePr>
        <p:xfrm>
          <a:off x="1895143" y="5666146"/>
          <a:ext cx="2589177" cy="436072"/>
        </p:xfrm>
        <a:graphic>
          <a:graphicData uri="http://schemas.openxmlformats.org/presentationml/2006/ole">
            <mc:AlternateContent xmlns:mc="http://schemas.openxmlformats.org/markup-compatibility/2006">
              <mc:Choice xmlns:v="urn:schemas-microsoft-com:vml" Requires="v">
                <p:oleObj spid="_x0000_s10764" name="Equation" r:id="rId11" imgW="1206360" imgH="203040" progId="Equation.DSMT4">
                  <p:embed/>
                </p:oleObj>
              </mc:Choice>
              <mc:Fallback>
                <p:oleObj name="Equation" r:id="rId11" imgW="1206360" imgH="203040" progId="Equation.DSMT4">
                  <p:embed/>
                  <p:pic>
                    <p:nvPicPr>
                      <p:cNvPr id="0" name=""/>
                      <p:cNvPicPr/>
                      <p:nvPr/>
                    </p:nvPicPr>
                    <p:blipFill>
                      <a:blip r:embed="rId12"/>
                      <a:stretch>
                        <a:fillRect/>
                      </a:stretch>
                    </p:blipFill>
                    <p:spPr>
                      <a:xfrm>
                        <a:off x="1895143" y="5666146"/>
                        <a:ext cx="2589177" cy="436072"/>
                      </a:xfrm>
                      <a:prstGeom prst="rect">
                        <a:avLst/>
                      </a:prstGeom>
                    </p:spPr>
                  </p:pic>
                </p:oleObj>
              </mc:Fallback>
            </mc:AlternateContent>
          </a:graphicData>
        </a:graphic>
      </p:graphicFrame>
      <p:grpSp>
        <p:nvGrpSpPr>
          <p:cNvPr id="25" name="组合 24">
            <a:extLst>
              <a:ext uri="{FF2B5EF4-FFF2-40B4-BE49-F238E27FC236}">
                <a16:creationId xmlns:a16="http://schemas.microsoft.com/office/drawing/2014/main" id="{3D6F0A65-C457-4892-A3EF-59127380BCF7}"/>
              </a:ext>
            </a:extLst>
          </p:cNvPr>
          <p:cNvGrpSpPr/>
          <p:nvPr/>
        </p:nvGrpSpPr>
        <p:grpSpPr>
          <a:xfrm>
            <a:off x="6600056" y="1367166"/>
            <a:ext cx="5446696" cy="1298651"/>
            <a:chOff x="6394559" y="2346372"/>
            <a:chExt cx="5446696" cy="1298651"/>
          </a:xfrm>
        </p:grpSpPr>
        <p:sp>
          <p:nvSpPr>
            <p:cNvPr id="17" name="文本框 16">
              <a:extLst>
                <a:ext uri="{FF2B5EF4-FFF2-40B4-BE49-F238E27FC236}">
                  <a16:creationId xmlns:a16="http://schemas.microsoft.com/office/drawing/2014/main" id="{3A2E4D71-57F7-4A8C-A23A-991A9C908AE1}"/>
                </a:ext>
              </a:extLst>
            </p:cNvPr>
            <p:cNvSpPr txBox="1"/>
            <p:nvPr/>
          </p:nvSpPr>
          <p:spPr>
            <a:xfrm>
              <a:off x="6394559" y="2346372"/>
              <a:ext cx="5446696" cy="1298651"/>
            </a:xfrm>
            <a:prstGeom prst="rect">
              <a:avLst/>
            </a:prstGeom>
            <a:noFill/>
            <a:ln>
              <a:solidFill>
                <a:srgbClr val="0000FF"/>
              </a:solidFill>
            </a:ln>
          </p:spPr>
          <p:style>
            <a:lnRef idx="1">
              <a:schemeClr val="accent5"/>
            </a:lnRef>
            <a:fillRef idx="2">
              <a:schemeClr val="accent5"/>
            </a:fillRef>
            <a:effectRef idx="1">
              <a:schemeClr val="accent5"/>
            </a:effectRef>
            <a:fontRef idx="minor">
              <a:schemeClr val="dk1"/>
            </a:fontRef>
          </p:style>
          <p:txBody>
            <a:bodyPr wrap="square">
              <a:noAutofit/>
            </a:bodyPr>
            <a:lstStyle/>
            <a:p>
              <a:pPr algn="just"/>
              <a:r>
                <a:rPr lang="en-US" altLang="zh-CN" sz="1600" b="1" dirty="0">
                  <a:solidFill>
                    <a:srgbClr val="000000"/>
                  </a:solidFill>
                  <a:latin typeface="Arial" panose="020B0604020202020204" pitchFamily="34" charset="0"/>
                  <a:cs typeface="Arial" panose="020B0604020202020204" pitchFamily="34" charset="0"/>
                </a:rPr>
                <a:t>Definition 2</a:t>
              </a:r>
              <a:r>
                <a:rPr lang="en-US" altLang="zh-CN" sz="1600" b="1" i="0" dirty="0">
                  <a:solidFill>
                    <a:srgbClr val="000000"/>
                  </a:solidFill>
                  <a:effectLst/>
                  <a:latin typeface="Arial" panose="020B0604020202020204" pitchFamily="34" charset="0"/>
                  <a:cs typeface="Arial" panose="020B0604020202020204" pitchFamily="34" charset="0"/>
                </a:rPr>
                <a:t>. </a:t>
              </a:r>
              <a:r>
                <a:rPr lang="en-US" altLang="zh-CN" sz="1600" b="0" i="1" dirty="0">
                  <a:solidFill>
                    <a:srgbClr val="000000"/>
                  </a:solidFill>
                  <a:effectLst/>
                  <a:latin typeface="Arial" panose="020B0604020202020204" pitchFamily="34" charset="0"/>
                  <a:cs typeface="Arial" panose="020B0604020202020204" pitchFamily="34" charset="0"/>
                </a:rPr>
                <a:t>Given a finite set </a:t>
              </a:r>
              <a:r>
                <a:rPr lang="en-US" altLang="zh-CN" sz="1600" b="0" i="1" dirty="0">
                  <a:solidFill>
                    <a:srgbClr val="000000"/>
                  </a:solidFill>
                  <a:effectLst/>
                  <a:latin typeface="Century Schoolbook" panose="02040604050505020304" pitchFamily="18" charset="0"/>
                  <a:cs typeface="Arial" panose="020B0604020202020204" pitchFamily="34" charset="0"/>
                </a:rPr>
                <a:t>S</a:t>
              </a:r>
              <a:r>
                <a:rPr lang="en-US" altLang="zh-CN" sz="1600" b="0" i="1" dirty="0">
                  <a:solidFill>
                    <a:srgbClr val="000000"/>
                  </a:solidFill>
                  <a:effectLst/>
                  <a:latin typeface="Arial" panose="020B0604020202020204" pitchFamily="34" charset="0"/>
                  <a:cs typeface="Arial" panose="020B0604020202020204" pitchFamily="34" charset="0"/>
                </a:rPr>
                <a:t>, </a:t>
              </a:r>
              <a:r>
                <a:rPr lang="en-US" altLang="zh-CN" sz="1600" i="1" dirty="0">
                  <a:solidFill>
                    <a:srgbClr val="000000"/>
                  </a:solidFill>
                  <a:latin typeface="Arial" panose="020B0604020202020204" pitchFamily="34" charset="0"/>
                  <a:cs typeface="Arial" panose="020B0604020202020204" pitchFamily="34" charset="0"/>
                </a:rPr>
                <a:t>a set function </a:t>
              </a:r>
            </a:p>
            <a:p>
              <a:pPr algn="just"/>
              <a:r>
                <a:rPr lang="en-US" altLang="zh-CN" sz="1600" i="1" dirty="0">
                  <a:solidFill>
                    <a:srgbClr val="000000"/>
                  </a:solidFill>
                  <a:latin typeface="Arial" panose="020B0604020202020204" pitchFamily="34" charset="0"/>
                  <a:cs typeface="Arial" panose="020B0604020202020204" pitchFamily="34" charset="0"/>
                </a:rPr>
                <a:t>is called supermodular if for all subsets               with   </a:t>
              </a:r>
            </a:p>
            <a:p>
              <a:pPr algn="just"/>
              <a:r>
                <a:rPr lang="en-US" altLang="zh-CN" sz="1600" b="0" i="1" dirty="0">
                  <a:solidFill>
                    <a:srgbClr val="000000"/>
                  </a:solidFill>
                  <a:effectLst/>
                  <a:latin typeface="Arial" panose="020B0604020202020204" pitchFamily="34" charset="0"/>
                  <a:cs typeface="Arial" panose="020B0604020202020204" pitchFamily="34" charset="0"/>
                </a:rPr>
                <a:t>and every element                    it holds that</a:t>
              </a:r>
            </a:p>
            <a:p>
              <a:pPr algn="just"/>
              <a:endParaRPr lang="en-US" altLang="zh-CN" sz="1600" b="0" i="1" dirty="0">
                <a:solidFill>
                  <a:srgbClr val="000000"/>
                </a:solidFill>
                <a:effectLst/>
                <a:latin typeface="Arial" panose="020B0604020202020204" pitchFamily="34" charset="0"/>
                <a:cs typeface="Arial" panose="020B0604020202020204" pitchFamily="34" charset="0"/>
              </a:endParaRPr>
            </a:p>
          </p:txBody>
        </p:sp>
        <p:graphicFrame>
          <p:nvGraphicFramePr>
            <p:cNvPr id="15" name="对象 14">
              <a:extLst>
                <a:ext uri="{FF2B5EF4-FFF2-40B4-BE49-F238E27FC236}">
                  <a16:creationId xmlns:a16="http://schemas.microsoft.com/office/drawing/2014/main" id="{CF6BC7DC-3D55-4394-888C-C154B07DFD0B}"/>
                </a:ext>
              </a:extLst>
            </p:cNvPr>
            <p:cNvGraphicFramePr>
              <a:graphicFrameLocks noChangeAspect="1"/>
            </p:cNvGraphicFramePr>
            <p:nvPr>
              <p:extLst>
                <p:ext uri="{D42A27DB-BD31-4B8C-83A1-F6EECF244321}">
                  <p14:modId xmlns:p14="http://schemas.microsoft.com/office/powerpoint/2010/main" val="2012929929"/>
                </p:ext>
              </p:extLst>
            </p:nvPr>
          </p:nvGraphicFramePr>
          <p:xfrm>
            <a:off x="10780292" y="2346373"/>
            <a:ext cx="1000568" cy="312678"/>
          </p:xfrm>
          <a:graphic>
            <a:graphicData uri="http://schemas.openxmlformats.org/presentationml/2006/ole">
              <mc:AlternateContent xmlns:mc="http://schemas.openxmlformats.org/markup-compatibility/2006">
                <mc:Choice xmlns:v="urn:schemas-microsoft-com:vml" Requires="v">
                  <p:oleObj spid="_x0000_s10765" name="Equation" r:id="rId13" imgW="609480" imgH="190440" progId="Equation.DSMT4">
                    <p:embed/>
                  </p:oleObj>
                </mc:Choice>
                <mc:Fallback>
                  <p:oleObj name="Equation" r:id="rId13" imgW="609480" imgH="190440" progId="Equation.DSMT4">
                    <p:embed/>
                    <p:pic>
                      <p:nvPicPr>
                        <p:cNvPr id="0" name=""/>
                        <p:cNvPicPr/>
                        <p:nvPr/>
                      </p:nvPicPr>
                      <p:blipFill>
                        <a:blip r:embed="rId14"/>
                        <a:stretch>
                          <a:fillRect/>
                        </a:stretch>
                      </p:blipFill>
                      <p:spPr>
                        <a:xfrm>
                          <a:off x="10780292" y="2346373"/>
                          <a:ext cx="1000568" cy="312678"/>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813EF6E5-099B-4837-855A-8E210DCD970B}"/>
                </a:ext>
              </a:extLst>
            </p:cNvPr>
            <p:cNvGraphicFramePr>
              <a:graphicFrameLocks noChangeAspect="1"/>
            </p:cNvGraphicFramePr>
            <p:nvPr>
              <p:extLst>
                <p:ext uri="{D42A27DB-BD31-4B8C-83A1-F6EECF244321}">
                  <p14:modId xmlns:p14="http://schemas.microsoft.com/office/powerpoint/2010/main" val="1413349920"/>
                </p:ext>
              </p:extLst>
            </p:nvPr>
          </p:nvGraphicFramePr>
          <p:xfrm>
            <a:off x="10012627" y="2621311"/>
            <a:ext cx="835901" cy="272154"/>
          </p:xfrm>
          <a:graphic>
            <a:graphicData uri="http://schemas.openxmlformats.org/presentationml/2006/ole">
              <mc:AlternateContent xmlns:mc="http://schemas.openxmlformats.org/markup-compatibility/2006">
                <mc:Choice xmlns:v="urn:schemas-microsoft-com:vml" Requires="v">
                  <p:oleObj spid="_x0000_s10766" name="Equation" r:id="rId15" imgW="545760" imgH="177480" progId="Equation.DSMT4">
                    <p:embed/>
                  </p:oleObj>
                </mc:Choice>
                <mc:Fallback>
                  <p:oleObj name="Equation" r:id="rId15" imgW="545760" imgH="177480" progId="Equation.DSMT4">
                    <p:embed/>
                    <p:pic>
                      <p:nvPicPr>
                        <p:cNvPr id="0" name=""/>
                        <p:cNvPicPr/>
                        <p:nvPr/>
                      </p:nvPicPr>
                      <p:blipFill>
                        <a:blip r:embed="rId16"/>
                        <a:stretch>
                          <a:fillRect/>
                        </a:stretch>
                      </p:blipFill>
                      <p:spPr>
                        <a:xfrm>
                          <a:off x="10012627" y="2621311"/>
                          <a:ext cx="835901" cy="272154"/>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9980ABF8-A56F-491E-ADE2-FDD05C684BC8}"/>
                </a:ext>
              </a:extLst>
            </p:cNvPr>
            <p:cNvGraphicFramePr>
              <a:graphicFrameLocks noChangeAspect="1"/>
            </p:cNvGraphicFramePr>
            <p:nvPr>
              <p:extLst>
                <p:ext uri="{D42A27DB-BD31-4B8C-83A1-F6EECF244321}">
                  <p14:modId xmlns:p14="http://schemas.microsoft.com/office/powerpoint/2010/main" val="789472219"/>
                </p:ext>
              </p:extLst>
            </p:nvPr>
          </p:nvGraphicFramePr>
          <p:xfrm>
            <a:off x="11219189" y="2621311"/>
            <a:ext cx="622066" cy="272154"/>
          </p:xfrm>
          <a:graphic>
            <a:graphicData uri="http://schemas.openxmlformats.org/presentationml/2006/ole">
              <mc:AlternateContent xmlns:mc="http://schemas.openxmlformats.org/markup-compatibility/2006">
                <mc:Choice xmlns:v="urn:schemas-microsoft-com:vml" Requires="v">
                  <p:oleObj spid="_x0000_s10767" name="Equation" r:id="rId17" imgW="406080" imgH="177480" progId="Equation.DSMT4">
                    <p:embed/>
                  </p:oleObj>
                </mc:Choice>
                <mc:Fallback>
                  <p:oleObj name="Equation" r:id="rId17" imgW="406080" imgH="177480" progId="Equation.DSMT4">
                    <p:embed/>
                    <p:pic>
                      <p:nvPicPr>
                        <p:cNvPr id="0" name=""/>
                        <p:cNvPicPr/>
                        <p:nvPr/>
                      </p:nvPicPr>
                      <p:blipFill>
                        <a:blip r:embed="rId18"/>
                        <a:stretch>
                          <a:fillRect/>
                        </a:stretch>
                      </p:blipFill>
                      <p:spPr>
                        <a:xfrm>
                          <a:off x="11219189" y="2621311"/>
                          <a:ext cx="622066" cy="272154"/>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90121165-752F-4F86-B1FB-68739E2922FC}"/>
                </a:ext>
              </a:extLst>
            </p:cNvPr>
            <p:cNvGraphicFramePr>
              <a:graphicFrameLocks noChangeAspect="1"/>
            </p:cNvGraphicFramePr>
            <p:nvPr>
              <p:extLst>
                <p:ext uri="{D42A27DB-BD31-4B8C-83A1-F6EECF244321}">
                  <p14:modId xmlns:p14="http://schemas.microsoft.com/office/powerpoint/2010/main" val="2107820980"/>
                </p:ext>
              </p:extLst>
            </p:nvPr>
          </p:nvGraphicFramePr>
          <p:xfrm>
            <a:off x="8263784" y="2852936"/>
            <a:ext cx="1000568" cy="311288"/>
          </p:xfrm>
          <a:graphic>
            <a:graphicData uri="http://schemas.openxmlformats.org/presentationml/2006/ole">
              <mc:AlternateContent xmlns:mc="http://schemas.openxmlformats.org/markup-compatibility/2006">
                <mc:Choice xmlns:v="urn:schemas-microsoft-com:vml" Requires="v">
                  <p:oleObj spid="_x0000_s10768" name="Equation" r:id="rId19" imgW="571320" imgH="177480" progId="Equation.DSMT4">
                    <p:embed/>
                  </p:oleObj>
                </mc:Choice>
                <mc:Fallback>
                  <p:oleObj name="Equation" r:id="rId19" imgW="571320" imgH="177480" progId="Equation.DSMT4">
                    <p:embed/>
                    <p:pic>
                      <p:nvPicPr>
                        <p:cNvPr id="0" name=""/>
                        <p:cNvPicPr/>
                        <p:nvPr/>
                      </p:nvPicPr>
                      <p:blipFill>
                        <a:blip r:embed="rId20"/>
                        <a:stretch>
                          <a:fillRect/>
                        </a:stretch>
                      </p:blipFill>
                      <p:spPr>
                        <a:xfrm>
                          <a:off x="8263784" y="2852936"/>
                          <a:ext cx="1000568" cy="311288"/>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BB673294-5637-4F0D-A142-9EDD70BEFCFE}"/>
                </a:ext>
              </a:extLst>
            </p:cNvPr>
            <p:cNvGraphicFramePr>
              <a:graphicFrameLocks noChangeAspect="1"/>
            </p:cNvGraphicFramePr>
            <p:nvPr>
              <p:extLst>
                <p:ext uri="{D42A27DB-BD31-4B8C-83A1-F6EECF244321}">
                  <p14:modId xmlns:p14="http://schemas.microsoft.com/office/powerpoint/2010/main" val="63431200"/>
                </p:ext>
              </p:extLst>
            </p:nvPr>
          </p:nvGraphicFramePr>
          <p:xfrm>
            <a:off x="7535378" y="3224205"/>
            <a:ext cx="3457948" cy="365125"/>
          </p:xfrm>
          <a:graphic>
            <a:graphicData uri="http://schemas.openxmlformats.org/presentationml/2006/ole">
              <mc:AlternateContent xmlns:mc="http://schemas.openxmlformats.org/markup-compatibility/2006">
                <mc:Choice xmlns:v="urn:schemas-microsoft-com:vml" Requires="v">
                  <p:oleObj spid="_x0000_s10769" name="Equation" r:id="rId21" imgW="2044440" imgH="215640" progId="Equation.DSMT4">
                    <p:embed/>
                  </p:oleObj>
                </mc:Choice>
                <mc:Fallback>
                  <p:oleObj name="Equation" r:id="rId21" imgW="2044440" imgH="215640" progId="Equation.DSMT4">
                    <p:embed/>
                    <p:pic>
                      <p:nvPicPr>
                        <p:cNvPr id="0" name=""/>
                        <p:cNvPicPr/>
                        <p:nvPr/>
                      </p:nvPicPr>
                      <p:blipFill>
                        <a:blip r:embed="rId22"/>
                        <a:stretch>
                          <a:fillRect/>
                        </a:stretch>
                      </p:blipFill>
                      <p:spPr>
                        <a:xfrm>
                          <a:off x="7535378" y="3224205"/>
                          <a:ext cx="3457948" cy="365125"/>
                        </a:xfrm>
                        <a:prstGeom prst="rect">
                          <a:avLst/>
                        </a:prstGeom>
                      </p:spPr>
                    </p:pic>
                  </p:oleObj>
                </mc:Fallback>
              </mc:AlternateContent>
            </a:graphicData>
          </a:graphic>
        </p:graphicFrame>
      </p:grpSp>
      <p:grpSp>
        <p:nvGrpSpPr>
          <p:cNvPr id="36" name="组合 35">
            <a:extLst>
              <a:ext uri="{FF2B5EF4-FFF2-40B4-BE49-F238E27FC236}">
                <a16:creationId xmlns:a16="http://schemas.microsoft.com/office/drawing/2014/main" id="{A53F2E9E-AB2A-4BE5-BCB3-5A9D7F405D6D}"/>
              </a:ext>
            </a:extLst>
          </p:cNvPr>
          <p:cNvGrpSpPr/>
          <p:nvPr/>
        </p:nvGrpSpPr>
        <p:grpSpPr>
          <a:xfrm>
            <a:off x="6600056" y="2764736"/>
            <a:ext cx="5446696" cy="611565"/>
            <a:chOff x="6394559" y="3817837"/>
            <a:chExt cx="5446696" cy="611565"/>
          </a:xfrm>
        </p:grpSpPr>
        <p:sp>
          <p:nvSpPr>
            <p:cNvPr id="27" name="文本框 26">
              <a:extLst>
                <a:ext uri="{FF2B5EF4-FFF2-40B4-BE49-F238E27FC236}">
                  <a16:creationId xmlns:a16="http://schemas.microsoft.com/office/drawing/2014/main" id="{6C9C9903-13E2-407B-B4F0-20D7C1F1A237}"/>
                </a:ext>
              </a:extLst>
            </p:cNvPr>
            <p:cNvSpPr txBox="1"/>
            <p:nvPr/>
          </p:nvSpPr>
          <p:spPr>
            <a:xfrm>
              <a:off x="6394559" y="3817837"/>
              <a:ext cx="5446696" cy="611565"/>
            </a:xfrm>
            <a:prstGeom prst="rect">
              <a:avLst/>
            </a:prstGeom>
            <a:noFill/>
            <a:ln>
              <a:solidFill>
                <a:srgbClr val="0000FF"/>
              </a:solidFill>
            </a:ln>
          </p:spPr>
          <p:style>
            <a:lnRef idx="1">
              <a:schemeClr val="accent5"/>
            </a:lnRef>
            <a:fillRef idx="2">
              <a:schemeClr val="accent5"/>
            </a:fillRef>
            <a:effectRef idx="1">
              <a:schemeClr val="accent5"/>
            </a:effectRef>
            <a:fontRef idx="minor">
              <a:schemeClr val="dk1"/>
            </a:fontRef>
          </p:style>
          <p:txBody>
            <a:bodyPr wrap="square">
              <a:noAutofit/>
            </a:bodyPr>
            <a:lstStyle/>
            <a:p>
              <a:pPr algn="just"/>
              <a:r>
                <a:rPr lang="en-US" altLang="zh-CN" sz="1600" b="1" dirty="0">
                  <a:solidFill>
                    <a:srgbClr val="000000"/>
                  </a:solidFill>
                  <a:latin typeface="Arial" panose="020B0604020202020204" pitchFamily="34" charset="0"/>
                  <a:cs typeface="Arial" panose="020B0604020202020204" pitchFamily="34" charset="0"/>
                </a:rPr>
                <a:t>Lemma 2. </a:t>
              </a:r>
              <a:r>
                <a:rPr lang="en-US" altLang="zh-CN" sz="1600" i="1" dirty="0">
                  <a:solidFill>
                    <a:srgbClr val="000000"/>
                  </a:solidFill>
                  <a:latin typeface="Arial" panose="020B0604020202020204" pitchFamily="34" charset="0"/>
                  <a:cs typeface="Arial" panose="020B0604020202020204" pitchFamily="34" charset="0"/>
                </a:rPr>
                <a:t>The set function        is supermodular for the case of uniform costs                        ,</a:t>
              </a:r>
              <a:r>
                <a:rPr lang="zh-CN" altLang="en-US" sz="1600" i="1" dirty="0">
                  <a:solidFill>
                    <a:srgbClr val="000000"/>
                  </a:solidFill>
                  <a:latin typeface="Arial" panose="020B0604020202020204" pitchFamily="34" charset="0"/>
                  <a:cs typeface="Arial" panose="020B0604020202020204" pitchFamily="34" charset="0"/>
                </a:rPr>
                <a:t> </a:t>
              </a:r>
              <a:r>
                <a:rPr lang="en-US" altLang="zh-CN" sz="1600" i="1" dirty="0">
                  <a:solidFill>
                    <a:srgbClr val="000000"/>
                  </a:solidFill>
                  <a:latin typeface="Arial" panose="020B0604020202020204" pitchFamily="34" charset="0"/>
                  <a:cs typeface="Arial" panose="020B0604020202020204" pitchFamily="34" charset="0"/>
                </a:rPr>
                <a:t>                             .         </a:t>
              </a:r>
              <a:r>
                <a:rPr lang="en-US" altLang="zh-CN" sz="1600" b="1" dirty="0">
                  <a:solidFill>
                    <a:srgbClr val="000000"/>
                  </a:solidFill>
                  <a:latin typeface="Arial" panose="020B0604020202020204" pitchFamily="34" charset="0"/>
                  <a:cs typeface="Arial" panose="020B0604020202020204" pitchFamily="34" charset="0"/>
                </a:rPr>
                <a:t> </a:t>
              </a:r>
              <a:r>
                <a:rPr lang="en-US" altLang="zh-CN" sz="1600" b="1" i="0" dirty="0">
                  <a:solidFill>
                    <a:srgbClr val="000000"/>
                  </a:solidFill>
                  <a:effectLst/>
                  <a:latin typeface="Arial" panose="020B0604020202020204" pitchFamily="34" charset="0"/>
                  <a:cs typeface="Arial" panose="020B0604020202020204" pitchFamily="34" charset="0"/>
                </a:rPr>
                <a:t>  </a:t>
              </a:r>
              <a:endParaRPr lang="en-US" altLang="zh-CN" sz="1600" b="0" i="1" dirty="0">
                <a:solidFill>
                  <a:srgbClr val="000000"/>
                </a:solidFill>
                <a:effectLst/>
                <a:latin typeface="Arial" panose="020B0604020202020204" pitchFamily="34" charset="0"/>
                <a:cs typeface="Arial" panose="020B0604020202020204" pitchFamily="34" charset="0"/>
              </a:endParaRPr>
            </a:p>
          </p:txBody>
        </p:sp>
        <p:graphicFrame>
          <p:nvGraphicFramePr>
            <p:cNvPr id="33" name="对象 32">
              <a:extLst>
                <a:ext uri="{FF2B5EF4-FFF2-40B4-BE49-F238E27FC236}">
                  <a16:creationId xmlns:a16="http://schemas.microsoft.com/office/drawing/2014/main" id="{881A5494-F4F2-4889-AD03-BDD5E9C9516C}"/>
                </a:ext>
              </a:extLst>
            </p:cNvPr>
            <p:cNvGraphicFramePr>
              <a:graphicFrameLocks noChangeAspect="1"/>
            </p:cNvGraphicFramePr>
            <p:nvPr>
              <p:extLst>
                <p:ext uri="{D42A27DB-BD31-4B8C-83A1-F6EECF244321}">
                  <p14:modId xmlns:p14="http://schemas.microsoft.com/office/powerpoint/2010/main" val="425686437"/>
                </p:ext>
              </p:extLst>
            </p:nvPr>
          </p:nvGraphicFramePr>
          <p:xfrm>
            <a:off x="9025461" y="3831531"/>
            <a:ext cx="568956" cy="355598"/>
          </p:xfrm>
          <a:graphic>
            <a:graphicData uri="http://schemas.openxmlformats.org/presentationml/2006/ole">
              <mc:AlternateContent xmlns:mc="http://schemas.openxmlformats.org/markup-compatibility/2006">
                <mc:Choice xmlns:v="urn:schemas-microsoft-com:vml" Requires="v">
                  <p:oleObj spid="_x0000_s10770" name="Equation" r:id="rId23" imgW="304560" imgH="190440" progId="Equation.DSMT4">
                    <p:embed/>
                  </p:oleObj>
                </mc:Choice>
                <mc:Fallback>
                  <p:oleObj name="Equation" r:id="rId23" imgW="304560" imgH="190440" progId="Equation.DSMT4">
                    <p:embed/>
                    <p:pic>
                      <p:nvPicPr>
                        <p:cNvPr id="0" name=""/>
                        <p:cNvPicPr/>
                        <p:nvPr/>
                      </p:nvPicPr>
                      <p:blipFill>
                        <a:blip r:embed="rId24"/>
                        <a:stretch>
                          <a:fillRect/>
                        </a:stretch>
                      </p:blipFill>
                      <p:spPr>
                        <a:xfrm>
                          <a:off x="9025461" y="3831531"/>
                          <a:ext cx="568956" cy="355598"/>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54D7ACFC-F25C-4C8C-949B-485B799D67F5}"/>
                </a:ext>
              </a:extLst>
            </p:cNvPr>
            <p:cNvGraphicFramePr>
              <a:graphicFrameLocks noChangeAspect="1"/>
            </p:cNvGraphicFramePr>
            <p:nvPr>
              <p:extLst>
                <p:ext uri="{D42A27DB-BD31-4B8C-83A1-F6EECF244321}">
                  <p14:modId xmlns:p14="http://schemas.microsoft.com/office/powerpoint/2010/main" val="797448281"/>
                </p:ext>
              </p:extLst>
            </p:nvPr>
          </p:nvGraphicFramePr>
          <p:xfrm>
            <a:off x="8462273" y="4073804"/>
            <a:ext cx="1311268" cy="355598"/>
          </p:xfrm>
          <a:graphic>
            <a:graphicData uri="http://schemas.openxmlformats.org/presentationml/2006/ole">
              <mc:AlternateContent xmlns:mc="http://schemas.openxmlformats.org/markup-compatibility/2006">
                <mc:Choice xmlns:v="urn:schemas-microsoft-com:vml" Requires="v">
                  <p:oleObj spid="_x0000_s10771" name="Equation" r:id="rId25" imgW="749160" imgH="203040" progId="Equation.DSMT4">
                    <p:embed/>
                  </p:oleObj>
                </mc:Choice>
                <mc:Fallback>
                  <p:oleObj name="Equation" r:id="rId25" imgW="749160" imgH="203040" progId="Equation.DSMT4">
                    <p:embed/>
                    <p:pic>
                      <p:nvPicPr>
                        <p:cNvPr id="0" name=""/>
                        <p:cNvPicPr/>
                        <p:nvPr/>
                      </p:nvPicPr>
                      <p:blipFill>
                        <a:blip r:embed="rId26"/>
                        <a:stretch>
                          <a:fillRect/>
                        </a:stretch>
                      </p:blipFill>
                      <p:spPr>
                        <a:xfrm>
                          <a:off x="8462273" y="4073804"/>
                          <a:ext cx="1311268" cy="355598"/>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1BFC3954-49AB-4364-8537-2A694E8AE417}"/>
                </a:ext>
              </a:extLst>
            </p:cNvPr>
            <p:cNvGraphicFramePr>
              <a:graphicFrameLocks noChangeAspect="1"/>
            </p:cNvGraphicFramePr>
            <p:nvPr>
              <p:extLst>
                <p:ext uri="{D42A27DB-BD31-4B8C-83A1-F6EECF244321}">
                  <p14:modId xmlns:p14="http://schemas.microsoft.com/office/powerpoint/2010/main" val="4146734140"/>
                </p:ext>
              </p:extLst>
            </p:nvPr>
          </p:nvGraphicFramePr>
          <p:xfrm>
            <a:off x="9890102" y="4073804"/>
            <a:ext cx="1689091" cy="355598"/>
          </p:xfrm>
          <a:graphic>
            <a:graphicData uri="http://schemas.openxmlformats.org/presentationml/2006/ole">
              <mc:AlternateContent xmlns:mc="http://schemas.openxmlformats.org/markup-compatibility/2006">
                <mc:Choice xmlns:v="urn:schemas-microsoft-com:vml" Requires="v">
                  <p:oleObj spid="_x0000_s10772" name="Equation" r:id="rId27" imgW="965160" imgH="203040" progId="Equation.DSMT4">
                    <p:embed/>
                  </p:oleObj>
                </mc:Choice>
                <mc:Fallback>
                  <p:oleObj name="Equation" r:id="rId27" imgW="965160" imgH="203040" progId="Equation.DSMT4">
                    <p:embed/>
                    <p:pic>
                      <p:nvPicPr>
                        <p:cNvPr id="0" name=""/>
                        <p:cNvPicPr/>
                        <p:nvPr/>
                      </p:nvPicPr>
                      <p:blipFill>
                        <a:blip r:embed="rId28"/>
                        <a:stretch>
                          <a:fillRect/>
                        </a:stretch>
                      </p:blipFill>
                      <p:spPr>
                        <a:xfrm>
                          <a:off x="9890102" y="4073804"/>
                          <a:ext cx="1689091" cy="355598"/>
                        </a:xfrm>
                        <a:prstGeom prst="rect">
                          <a:avLst/>
                        </a:prstGeom>
                      </p:spPr>
                    </p:pic>
                  </p:oleObj>
                </mc:Fallback>
              </mc:AlternateContent>
            </a:graphicData>
          </a:graphic>
        </p:graphicFrame>
      </p:grpSp>
      <p:pic>
        <p:nvPicPr>
          <p:cNvPr id="37" name="图片 36">
            <a:extLst>
              <a:ext uri="{FF2B5EF4-FFF2-40B4-BE49-F238E27FC236}">
                <a16:creationId xmlns:a16="http://schemas.microsoft.com/office/drawing/2014/main" id="{7A351C68-2573-4F72-8E88-8616454B0FD3}"/>
              </a:ext>
            </a:extLst>
          </p:cNvPr>
          <p:cNvPicPr>
            <a:picLocks noChangeAspect="1"/>
          </p:cNvPicPr>
          <p:nvPr/>
        </p:nvPicPr>
        <p:blipFill>
          <a:blip r:embed="rId29"/>
          <a:stretch>
            <a:fillRect/>
          </a:stretch>
        </p:blipFill>
        <p:spPr>
          <a:xfrm>
            <a:off x="6742129" y="3457667"/>
            <a:ext cx="5162550" cy="3324225"/>
          </a:xfrm>
          <a:prstGeom prst="rect">
            <a:avLst/>
          </a:prstGeom>
        </p:spPr>
      </p:pic>
      <p:sp>
        <p:nvSpPr>
          <p:cNvPr id="38" name="矩形 37">
            <a:extLst>
              <a:ext uri="{FF2B5EF4-FFF2-40B4-BE49-F238E27FC236}">
                <a16:creationId xmlns:a16="http://schemas.microsoft.com/office/drawing/2014/main" id="{E77974EF-C8F5-4C3B-8860-5D6137E1DBB4}"/>
              </a:ext>
            </a:extLst>
          </p:cNvPr>
          <p:cNvSpPr/>
          <p:nvPr/>
        </p:nvSpPr>
        <p:spPr>
          <a:xfrm>
            <a:off x="1895143" y="4791930"/>
            <a:ext cx="2589177" cy="436946"/>
          </a:xfrm>
          <a:prstGeom prst="rect">
            <a:avLst/>
          </a:prstGeom>
          <a:noFill/>
          <a:ln w="381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41CA56A6-9F0D-42EA-A052-A48D403EE550}"/>
              </a:ext>
            </a:extLst>
          </p:cNvPr>
          <p:cNvSpPr/>
          <p:nvPr/>
        </p:nvSpPr>
        <p:spPr>
          <a:xfrm>
            <a:off x="1895142" y="5665272"/>
            <a:ext cx="2589177" cy="436946"/>
          </a:xfrm>
          <a:prstGeom prst="rect">
            <a:avLst/>
          </a:prstGeom>
          <a:noFill/>
          <a:ln w="381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custDataLst>
      <p:tags r:id="rId2"/>
    </p:custDataLst>
    <p:extLst>
      <p:ext uri="{BB962C8B-B14F-4D97-AF65-F5344CB8AC3E}">
        <p14:creationId xmlns:p14="http://schemas.microsoft.com/office/powerpoint/2010/main" val="1634427683"/>
      </p:ext>
    </p:extLst>
  </p:cSld>
  <p:clrMapOvr>
    <a:masterClrMapping/>
  </p:clrMapOvr>
  <mc:AlternateContent xmlns:mc="http://schemas.openxmlformats.org/markup-compatibility/2006" xmlns:p14="http://schemas.microsoft.com/office/powerpoint/2010/main">
    <mc:Choice Requires="p14">
      <p:transition spd="med" p14:dur="700" advTm="16541">
        <p:fade/>
      </p:transition>
    </mc:Choice>
    <mc:Fallback xmlns="">
      <p:transition spd="med" advTm="165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8726039" cy="721395"/>
          </a:xfrm>
          <a:ln w="12700" cmpd="sng">
            <a:noFill/>
          </a:ln>
        </p:spPr>
        <p:txBody>
          <a:bodyPr vert="horz" anchor="ctr"/>
          <a:lstStyle/>
          <a:p>
            <a:r>
              <a:rPr kumimoji="1" lang="en-US" altLang="zh-CN" sz="3200" dirty="0"/>
              <a:t>Deadlock-Free Routing Protocol</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4" name="灯片编号占位符 2">
            <a:extLst>
              <a:ext uri="{FF2B5EF4-FFF2-40B4-BE49-F238E27FC236}">
                <a16:creationId xmlns:a16="http://schemas.microsoft.com/office/drawing/2014/main" id="{636C99CE-DEDF-461D-A5E8-D9D64BDE4904}"/>
              </a:ext>
            </a:extLst>
          </p:cNvPr>
          <p:cNvSpPr>
            <a:spLocks noGrp="1"/>
          </p:cNvSpPr>
          <p:nvPr>
            <p:ph type="sldNum" sz="quarter" idx="12"/>
          </p:nvPr>
        </p:nvSpPr>
        <p:spPr>
          <a:xfrm>
            <a:off x="9448800" y="6492875"/>
            <a:ext cx="2743200" cy="365125"/>
          </a:xfrm>
        </p:spPr>
        <p:txBody>
          <a:bodyPr/>
          <a:lstStyle/>
          <a:p>
            <a:fld id="{1446006D-88F2-4575-8DB4-2FA8AB281138}" type="slidenum">
              <a:rPr lang="zh-CN" altLang="en-US" smtClean="0">
                <a:latin typeface="Arial" panose="020B0604020202020204" pitchFamily="34" charset="0"/>
                <a:cs typeface="Arial" panose="020B0604020202020204" pitchFamily="34" charset="0"/>
              </a:rPr>
              <a:t>14</a:t>
            </a:fld>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D5F6DECD-C1F7-4F6D-817F-1A0AFFD9EE09}"/>
              </a:ext>
            </a:extLst>
          </p:cNvPr>
          <p:cNvSpPr txBox="1"/>
          <p:nvPr/>
        </p:nvSpPr>
        <p:spPr>
          <a:xfrm>
            <a:off x="479376" y="1484784"/>
            <a:ext cx="5472608" cy="369332"/>
          </a:xfrm>
          <a:prstGeom prst="rect">
            <a:avLst/>
          </a:prstGeom>
          <a:noFill/>
        </p:spPr>
        <p:txBody>
          <a:bodyPr wrap="square">
            <a:spAutoFit/>
          </a:bodyPr>
          <a:lstStyle/>
          <a:p>
            <a:pPr marL="285750" indent="-285750">
              <a:buFont typeface="Wingdings" panose="05000000000000000000" pitchFamily="2" charset="2"/>
              <a:buChar char="Ø"/>
            </a:pPr>
            <a:r>
              <a:rPr lang="en-US" altLang="zh-CN" b="1" i="1" dirty="0">
                <a:solidFill>
                  <a:srgbClr val="0000FF"/>
                </a:solidFill>
                <a:latin typeface="Arial" panose="020B0604020202020204" pitchFamily="34" charset="0"/>
                <a:cs typeface="Arial" panose="020B0604020202020204" pitchFamily="34" charset="0"/>
              </a:rPr>
              <a:t>Multi-path deadlock-free </a:t>
            </a:r>
            <a:r>
              <a:rPr lang="en-US" altLang="zh-CN" dirty="0">
                <a:solidFill>
                  <a:srgbClr val="000000"/>
                </a:solidFill>
                <a:latin typeface="Arial" panose="020B0604020202020204" pitchFamily="34" charset="0"/>
                <a:cs typeface="Arial" panose="020B0604020202020204" pitchFamily="34" charset="0"/>
              </a:rPr>
              <a:t>routing formulation:</a:t>
            </a:r>
            <a:endParaRPr lang="zh-CN" altLang="en-US" dirty="0">
              <a:solidFill>
                <a:srgbClr val="000000"/>
              </a:solidFill>
              <a:latin typeface="Arial" panose="020B0604020202020204" pitchFamily="34" charset="0"/>
              <a:cs typeface="Arial" panose="020B0604020202020204" pitchFamily="34" charset="0"/>
            </a:endParaRPr>
          </a:p>
        </p:txBody>
      </p:sp>
      <p:grpSp>
        <p:nvGrpSpPr>
          <p:cNvPr id="44" name="组合 43">
            <a:extLst>
              <a:ext uri="{FF2B5EF4-FFF2-40B4-BE49-F238E27FC236}">
                <a16:creationId xmlns:a16="http://schemas.microsoft.com/office/drawing/2014/main" id="{E1B8AE15-7FB0-4F50-9EED-496B28C81A23}"/>
              </a:ext>
            </a:extLst>
          </p:cNvPr>
          <p:cNvGrpSpPr/>
          <p:nvPr/>
        </p:nvGrpSpPr>
        <p:grpSpPr>
          <a:xfrm>
            <a:off x="767408" y="2223113"/>
            <a:ext cx="8141308" cy="3150103"/>
            <a:chOff x="513104" y="2401008"/>
            <a:chExt cx="8141308" cy="3150103"/>
          </a:xfrm>
        </p:grpSpPr>
        <p:pic>
          <p:nvPicPr>
            <p:cNvPr id="5" name="图片 4">
              <a:extLst>
                <a:ext uri="{FF2B5EF4-FFF2-40B4-BE49-F238E27FC236}">
                  <a16:creationId xmlns:a16="http://schemas.microsoft.com/office/drawing/2014/main" id="{F9A20468-D422-4BFF-A504-A07A00E5655A}"/>
                </a:ext>
              </a:extLst>
            </p:cNvPr>
            <p:cNvPicPr>
              <a:picLocks noChangeAspect="1"/>
            </p:cNvPicPr>
            <p:nvPr/>
          </p:nvPicPr>
          <p:blipFill>
            <a:blip r:embed="rId4"/>
            <a:stretch>
              <a:fillRect/>
            </a:stretch>
          </p:blipFill>
          <p:spPr>
            <a:xfrm>
              <a:off x="513104" y="2401008"/>
              <a:ext cx="4985924" cy="3150103"/>
            </a:xfrm>
            <a:prstGeom prst="rect">
              <a:avLst/>
            </a:prstGeom>
          </p:spPr>
        </p:pic>
        <p:sp>
          <p:nvSpPr>
            <p:cNvPr id="9" name="文本框 8">
              <a:extLst>
                <a:ext uri="{FF2B5EF4-FFF2-40B4-BE49-F238E27FC236}">
                  <a16:creationId xmlns:a16="http://schemas.microsoft.com/office/drawing/2014/main" id="{62BB2043-7B7D-435C-9F1F-8D4652B18FD8}"/>
                </a:ext>
              </a:extLst>
            </p:cNvPr>
            <p:cNvSpPr txBox="1"/>
            <p:nvPr/>
          </p:nvSpPr>
          <p:spPr>
            <a:xfrm>
              <a:off x="4185512" y="2545088"/>
              <a:ext cx="4468900" cy="369332"/>
            </a:xfrm>
            <a:prstGeom prst="rect">
              <a:avLst/>
            </a:prstGeom>
            <a:noFill/>
            <a:ln>
              <a:solidFill>
                <a:srgbClr val="0000FF"/>
              </a:solidFill>
            </a:ln>
          </p:spPr>
          <p:txBody>
            <a:bodyPr wrap="square">
              <a:spAutoFit/>
            </a:bodyPr>
            <a:lstStyle/>
            <a:p>
              <a:r>
                <a:rPr lang="zh-CN" altLang="en-US" b="1" dirty="0">
                  <a:solidFill>
                    <a:srgbClr val="0000FF"/>
                  </a:solidFill>
                  <a:latin typeface="Arial" panose="020B0604020202020204" pitchFamily="34" charset="0"/>
                  <a:cs typeface="Arial" panose="020B0604020202020204" pitchFamily="34" charset="0"/>
                </a:rPr>
                <a:t>Utility</a:t>
              </a:r>
              <a:r>
                <a:rPr lang="zh-CN" altLang="en-US" dirty="0">
                  <a:solidFill>
                    <a:srgbClr val="0000FF"/>
                  </a:solidFill>
                  <a:latin typeface="Arial" panose="020B0604020202020204" pitchFamily="34" charset="0"/>
                  <a:cs typeface="Arial" panose="020B0604020202020204" pitchFamily="34" charset="0"/>
                </a:rPr>
                <a:t>: logarithm of the total payment rate</a:t>
              </a:r>
            </a:p>
          </p:txBody>
        </p:sp>
        <p:sp>
          <p:nvSpPr>
            <p:cNvPr id="10" name="左中括号 9">
              <a:extLst>
                <a:ext uri="{FF2B5EF4-FFF2-40B4-BE49-F238E27FC236}">
                  <a16:creationId xmlns:a16="http://schemas.microsoft.com/office/drawing/2014/main" id="{E5D74685-E773-44FB-8525-F98B8DF32514}"/>
                </a:ext>
              </a:extLst>
            </p:cNvPr>
            <p:cNvSpPr/>
            <p:nvPr/>
          </p:nvSpPr>
          <p:spPr>
            <a:xfrm rot="10800000">
              <a:off x="3863752" y="2426115"/>
              <a:ext cx="104805" cy="603025"/>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11" name="直接连接符 10">
              <a:extLst>
                <a:ext uri="{FF2B5EF4-FFF2-40B4-BE49-F238E27FC236}">
                  <a16:creationId xmlns:a16="http://schemas.microsoft.com/office/drawing/2014/main" id="{0078C319-CB22-4AE3-AA3A-6C93288E6CB9}"/>
                </a:ext>
              </a:extLst>
            </p:cNvPr>
            <p:cNvCxnSpPr>
              <a:cxnSpLocks/>
              <a:stCxn id="10" idx="1"/>
              <a:endCxn id="9" idx="1"/>
            </p:cNvCxnSpPr>
            <p:nvPr/>
          </p:nvCxnSpPr>
          <p:spPr>
            <a:xfrm>
              <a:off x="3968557" y="2727627"/>
              <a:ext cx="216955" cy="2127"/>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20" name="文本框 19">
              <a:extLst>
                <a:ext uri="{FF2B5EF4-FFF2-40B4-BE49-F238E27FC236}">
                  <a16:creationId xmlns:a16="http://schemas.microsoft.com/office/drawing/2014/main" id="{B66DB194-1AD9-4F12-999C-E389E54F771B}"/>
                </a:ext>
              </a:extLst>
            </p:cNvPr>
            <p:cNvSpPr txBox="1"/>
            <p:nvPr/>
          </p:nvSpPr>
          <p:spPr>
            <a:xfrm>
              <a:off x="5671500" y="3293450"/>
              <a:ext cx="2160240" cy="369332"/>
            </a:xfrm>
            <a:prstGeom prst="rect">
              <a:avLst/>
            </a:prstGeom>
            <a:noFill/>
            <a:ln>
              <a:solidFill>
                <a:srgbClr val="0000FF"/>
              </a:solidFill>
            </a:ln>
          </p:spPr>
          <p:txBody>
            <a:bodyPr wrap="square">
              <a:spAutoFit/>
            </a:bodyPr>
            <a:lstStyle/>
            <a:p>
              <a:r>
                <a:rPr lang="en-US" altLang="zh-CN" i="1" dirty="0">
                  <a:solidFill>
                    <a:srgbClr val="0000FF"/>
                  </a:solidFill>
                  <a:latin typeface="Arial" panose="020B0604020202020204" pitchFamily="34" charset="0"/>
                  <a:cs typeface="Arial" panose="020B0604020202020204" pitchFamily="34" charset="0"/>
                </a:rPr>
                <a:t>Demand constraint</a:t>
              </a:r>
              <a:endParaRPr lang="zh-CN" altLang="en-US" i="1" dirty="0">
                <a:solidFill>
                  <a:srgbClr val="0000FF"/>
                </a:solidFill>
                <a:latin typeface="Arial" panose="020B0604020202020204" pitchFamily="34" charset="0"/>
                <a:cs typeface="Arial" panose="020B0604020202020204" pitchFamily="34" charset="0"/>
              </a:endParaRPr>
            </a:p>
          </p:txBody>
        </p:sp>
        <p:sp>
          <p:nvSpPr>
            <p:cNvPr id="21" name="左中括号 20">
              <a:extLst>
                <a:ext uri="{FF2B5EF4-FFF2-40B4-BE49-F238E27FC236}">
                  <a16:creationId xmlns:a16="http://schemas.microsoft.com/office/drawing/2014/main" id="{7A1D55D3-64B7-4EEC-B3A5-1A5A173F2437}"/>
                </a:ext>
              </a:extLst>
            </p:cNvPr>
            <p:cNvSpPr/>
            <p:nvPr/>
          </p:nvSpPr>
          <p:spPr>
            <a:xfrm rot="10800000">
              <a:off x="5158593" y="3176604"/>
              <a:ext cx="104805" cy="603025"/>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22" name="直接连接符 21">
              <a:extLst>
                <a:ext uri="{FF2B5EF4-FFF2-40B4-BE49-F238E27FC236}">
                  <a16:creationId xmlns:a16="http://schemas.microsoft.com/office/drawing/2014/main" id="{CD1BC23E-BD2B-4A75-8C4D-147400EAE7F8}"/>
                </a:ext>
              </a:extLst>
            </p:cNvPr>
            <p:cNvCxnSpPr>
              <a:cxnSpLocks/>
              <a:stCxn id="21" idx="1"/>
              <a:endCxn id="20" idx="1"/>
            </p:cNvCxnSpPr>
            <p:nvPr/>
          </p:nvCxnSpPr>
          <p:spPr>
            <a:xfrm>
              <a:off x="5263398" y="3478116"/>
              <a:ext cx="408102" cy="0"/>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24" name="文本框 23">
              <a:extLst>
                <a:ext uri="{FF2B5EF4-FFF2-40B4-BE49-F238E27FC236}">
                  <a16:creationId xmlns:a16="http://schemas.microsoft.com/office/drawing/2014/main" id="{359F8710-87A7-4173-8BA3-9DEC25EA50FE}"/>
                </a:ext>
              </a:extLst>
            </p:cNvPr>
            <p:cNvSpPr txBox="1"/>
            <p:nvPr/>
          </p:nvSpPr>
          <p:spPr>
            <a:xfrm>
              <a:off x="5671500" y="4206197"/>
              <a:ext cx="2160240" cy="369332"/>
            </a:xfrm>
            <a:prstGeom prst="rect">
              <a:avLst/>
            </a:prstGeom>
            <a:noFill/>
            <a:ln>
              <a:solidFill>
                <a:srgbClr val="0000FF"/>
              </a:solidFill>
            </a:ln>
          </p:spPr>
          <p:txBody>
            <a:bodyPr wrap="square">
              <a:spAutoFit/>
            </a:bodyPr>
            <a:lstStyle/>
            <a:p>
              <a:r>
                <a:rPr lang="en-US" altLang="zh-CN" i="1" dirty="0">
                  <a:solidFill>
                    <a:srgbClr val="0000FF"/>
                  </a:solidFill>
                  <a:latin typeface="Arial" panose="020B0604020202020204" pitchFamily="34" charset="0"/>
                  <a:cs typeface="Arial" panose="020B0604020202020204" pitchFamily="34" charset="0"/>
                </a:rPr>
                <a:t>Capacity constraint</a:t>
              </a:r>
              <a:endParaRPr lang="zh-CN" altLang="en-US" i="1" dirty="0">
                <a:solidFill>
                  <a:srgbClr val="0000FF"/>
                </a:solidFill>
                <a:latin typeface="Arial" panose="020B0604020202020204" pitchFamily="34" charset="0"/>
                <a:cs typeface="Arial" panose="020B0604020202020204" pitchFamily="34" charset="0"/>
              </a:endParaRPr>
            </a:p>
          </p:txBody>
        </p:sp>
        <p:sp>
          <p:nvSpPr>
            <p:cNvPr id="25" name="左中括号 24">
              <a:extLst>
                <a:ext uri="{FF2B5EF4-FFF2-40B4-BE49-F238E27FC236}">
                  <a16:creationId xmlns:a16="http://schemas.microsoft.com/office/drawing/2014/main" id="{D0424638-9C0C-4724-A8B4-A2608E027D66}"/>
                </a:ext>
              </a:extLst>
            </p:cNvPr>
            <p:cNvSpPr/>
            <p:nvPr/>
          </p:nvSpPr>
          <p:spPr>
            <a:xfrm rot="10800000">
              <a:off x="5422728" y="4206952"/>
              <a:ext cx="76300" cy="370377"/>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26" name="直接连接符 25">
              <a:extLst>
                <a:ext uri="{FF2B5EF4-FFF2-40B4-BE49-F238E27FC236}">
                  <a16:creationId xmlns:a16="http://schemas.microsoft.com/office/drawing/2014/main" id="{61E8A815-CE2D-4219-82C6-F927A43DB6A5}"/>
                </a:ext>
              </a:extLst>
            </p:cNvPr>
            <p:cNvCxnSpPr>
              <a:cxnSpLocks/>
              <a:stCxn id="25" idx="1"/>
              <a:endCxn id="24" idx="1"/>
            </p:cNvCxnSpPr>
            <p:nvPr/>
          </p:nvCxnSpPr>
          <p:spPr>
            <a:xfrm flipV="1">
              <a:off x="5499028" y="4390863"/>
              <a:ext cx="172472" cy="1277"/>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30" name="文本框 29">
              <a:extLst>
                <a:ext uri="{FF2B5EF4-FFF2-40B4-BE49-F238E27FC236}">
                  <a16:creationId xmlns:a16="http://schemas.microsoft.com/office/drawing/2014/main" id="{2A93BCCD-823F-4BB5-B27D-94346AB0DB7D}"/>
                </a:ext>
              </a:extLst>
            </p:cNvPr>
            <p:cNvSpPr txBox="1"/>
            <p:nvPr/>
          </p:nvSpPr>
          <p:spPr>
            <a:xfrm>
              <a:off x="5671500" y="4696736"/>
              <a:ext cx="2160240" cy="369332"/>
            </a:xfrm>
            <a:prstGeom prst="rect">
              <a:avLst/>
            </a:prstGeom>
            <a:noFill/>
            <a:ln>
              <a:solidFill>
                <a:srgbClr val="0000FF"/>
              </a:solidFill>
            </a:ln>
          </p:spPr>
          <p:txBody>
            <a:bodyPr wrap="square">
              <a:spAutoFit/>
            </a:bodyPr>
            <a:lstStyle/>
            <a:p>
              <a:r>
                <a:rPr lang="en-US" altLang="zh-CN" i="1" dirty="0">
                  <a:solidFill>
                    <a:srgbClr val="0000FF"/>
                  </a:solidFill>
                  <a:latin typeface="Arial" panose="020B0604020202020204" pitchFamily="34" charset="0"/>
                  <a:cs typeface="Arial" panose="020B0604020202020204" pitchFamily="34" charset="0"/>
                </a:rPr>
                <a:t>Balance constraint</a:t>
              </a:r>
              <a:endParaRPr lang="zh-CN" altLang="en-US" i="1" dirty="0">
                <a:solidFill>
                  <a:srgbClr val="0000FF"/>
                </a:solidFill>
                <a:latin typeface="Arial" panose="020B0604020202020204" pitchFamily="34" charset="0"/>
                <a:cs typeface="Arial" panose="020B0604020202020204" pitchFamily="34" charset="0"/>
              </a:endParaRPr>
            </a:p>
          </p:txBody>
        </p:sp>
        <p:sp>
          <p:nvSpPr>
            <p:cNvPr id="31" name="左中括号 30">
              <a:extLst>
                <a:ext uri="{FF2B5EF4-FFF2-40B4-BE49-F238E27FC236}">
                  <a16:creationId xmlns:a16="http://schemas.microsoft.com/office/drawing/2014/main" id="{B49857C5-AA14-4902-B4CA-ACC429AC4CC3}"/>
                </a:ext>
              </a:extLst>
            </p:cNvPr>
            <p:cNvSpPr/>
            <p:nvPr/>
          </p:nvSpPr>
          <p:spPr>
            <a:xfrm rot="10800000">
              <a:off x="5422728" y="4695690"/>
              <a:ext cx="76300" cy="370377"/>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49EC72AA-9EBF-4176-A78D-8FD67D5EDB51}"/>
                </a:ext>
              </a:extLst>
            </p:cNvPr>
            <p:cNvCxnSpPr>
              <a:cxnSpLocks/>
              <a:stCxn id="31" idx="1"/>
              <a:endCxn id="30" idx="1"/>
            </p:cNvCxnSpPr>
            <p:nvPr/>
          </p:nvCxnSpPr>
          <p:spPr>
            <a:xfrm>
              <a:off x="5499028" y="4880878"/>
              <a:ext cx="172472" cy="524"/>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grpSp>
      <p:sp>
        <p:nvSpPr>
          <p:cNvPr id="23" name="矩形 22">
            <a:extLst>
              <a:ext uri="{FF2B5EF4-FFF2-40B4-BE49-F238E27FC236}">
                <a16:creationId xmlns:a16="http://schemas.microsoft.com/office/drawing/2014/main" id="{B92E93F4-03A3-4B07-970A-2BE26EA9B7AD}"/>
              </a:ext>
            </a:extLst>
          </p:cNvPr>
          <p:cNvSpPr/>
          <p:nvPr/>
        </p:nvSpPr>
        <p:spPr>
          <a:xfrm>
            <a:off x="0" y="5635400"/>
            <a:ext cx="12192000" cy="69689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dirty="0">
                <a:solidFill>
                  <a:srgbClr val="0000FF"/>
                </a:solidFill>
                <a:latin typeface="Arial" panose="020B0604020202020204" pitchFamily="34" charset="0"/>
                <a:cs typeface="Arial" panose="020B0604020202020204" pitchFamily="34" charset="0"/>
              </a:rPr>
              <a:t>These three constraints can reduce PCN deadlocks as much as possible</a:t>
            </a:r>
            <a:endParaRPr lang="zh-CN" altLang="en-US" sz="24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0216107"/>
      </p:ext>
    </p:extLst>
  </p:cSld>
  <p:clrMapOvr>
    <a:masterClrMapping/>
  </p:clrMapOvr>
  <mc:AlternateContent xmlns:mc="http://schemas.openxmlformats.org/markup-compatibility/2006" xmlns:p14="http://schemas.microsoft.com/office/powerpoint/2010/main">
    <mc:Choice Requires="p14">
      <p:transition spd="med" p14:dur="700" advTm="63742">
        <p:fade/>
      </p:transition>
    </mc:Choice>
    <mc:Fallback xmlns="">
      <p:transition spd="med" advTm="63742">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8726039" cy="721395"/>
          </a:xfrm>
          <a:ln w="12700" cmpd="sng">
            <a:noFill/>
          </a:ln>
        </p:spPr>
        <p:txBody>
          <a:bodyPr vert="horz" anchor="ctr"/>
          <a:lstStyle/>
          <a:p>
            <a:r>
              <a:rPr kumimoji="1" lang="en-US" altLang="zh-CN" sz="3200" dirty="0"/>
              <a:t>Deadlock-Free Routing Protocol (cont.)</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4" name="灯片编号占位符 2">
            <a:extLst>
              <a:ext uri="{FF2B5EF4-FFF2-40B4-BE49-F238E27FC236}">
                <a16:creationId xmlns:a16="http://schemas.microsoft.com/office/drawing/2014/main" id="{636C99CE-DEDF-461D-A5E8-D9D64BDE4904}"/>
              </a:ext>
            </a:extLst>
          </p:cNvPr>
          <p:cNvSpPr>
            <a:spLocks noGrp="1"/>
          </p:cNvSpPr>
          <p:nvPr>
            <p:ph type="sldNum" sz="quarter" idx="12"/>
          </p:nvPr>
        </p:nvSpPr>
        <p:spPr>
          <a:xfrm>
            <a:off x="9448800" y="6492875"/>
            <a:ext cx="2743200" cy="365125"/>
          </a:xfrm>
        </p:spPr>
        <p:txBody>
          <a:bodyPr/>
          <a:lstStyle/>
          <a:p>
            <a:fld id="{1446006D-88F2-4575-8DB4-2FA8AB281138}" type="slidenum">
              <a:rPr lang="zh-CN" altLang="en-US" smtClean="0">
                <a:latin typeface="Arial" panose="020B0604020202020204" pitchFamily="34" charset="0"/>
                <a:cs typeface="Arial" panose="020B0604020202020204" pitchFamily="34" charset="0"/>
              </a:rPr>
              <a:t>15</a:t>
            </a:fld>
            <a:endParaRPr lang="zh-CN" altLang="en-US">
              <a:latin typeface="Arial" panose="020B0604020202020204" pitchFamily="34" charset="0"/>
              <a:cs typeface="Arial" panose="020B0604020202020204" pitchFamily="34" charset="0"/>
            </a:endParaRPr>
          </a:p>
        </p:txBody>
      </p:sp>
      <p:grpSp>
        <p:nvGrpSpPr>
          <p:cNvPr id="132" name="组合 131">
            <a:extLst>
              <a:ext uri="{FF2B5EF4-FFF2-40B4-BE49-F238E27FC236}">
                <a16:creationId xmlns:a16="http://schemas.microsoft.com/office/drawing/2014/main" id="{3C0CEEE2-2C09-4981-B7D8-0539381C9B16}"/>
              </a:ext>
            </a:extLst>
          </p:cNvPr>
          <p:cNvGrpSpPr/>
          <p:nvPr/>
        </p:nvGrpSpPr>
        <p:grpSpPr>
          <a:xfrm>
            <a:off x="2041323" y="1192060"/>
            <a:ext cx="7632848" cy="5589240"/>
            <a:chOff x="2041323" y="1192060"/>
            <a:chExt cx="7632848" cy="5589240"/>
          </a:xfrm>
        </p:grpSpPr>
        <p:pic>
          <p:nvPicPr>
            <p:cNvPr id="3" name="图片 2">
              <a:extLst>
                <a:ext uri="{FF2B5EF4-FFF2-40B4-BE49-F238E27FC236}">
                  <a16:creationId xmlns:a16="http://schemas.microsoft.com/office/drawing/2014/main" id="{02B457B7-DF81-43B2-BBEE-7AEFF904DD47}"/>
                </a:ext>
              </a:extLst>
            </p:cNvPr>
            <p:cNvPicPr>
              <a:picLocks noChangeAspect="1"/>
            </p:cNvPicPr>
            <p:nvPr/>
          </p:nvPicPr>
          <p:blipFill>
            <a:blip r:embed="rId4"/>
            <a:stretch>
              <a:fillRect/>
            </a:stretch>
          </p:blipFill>
          <p:spPr>
            <a:xfrm>
              <a:off x="2041323" y="1192060"/>
              <a:ext cx="4811892" cy="5589240"/>
            </a:xfrm>
            <a:prstGeom prst="rect">
              <a:avLst/>
            </a:prstGeom>
          </p:spPr>
        </p:pic>
        <p:sp>
          <p:nvSpPr>
            <p:cNvPr id="23" name="文本框 22">
              <a:extLst>
                <a:ext uri="{FF2B5EF4-FFF2-40B4-BE49-F238E27FC236}">
                  <a16:creationId xmlns:a16="http://schemas.microsoft.com/office/drawing/2014/main" id="{BCAA480D-9EF5-412F-B293-AD561807A98B}"/>
                </a:ext>
              </a:extLst>
            </p:cNvPr>
            <p:cNvSpPr txBox="1"/>
            <p:nvPr/>
          </p:nvSpPr>
          <p:spPr>
            <a:xfrm>
              <a:off x="6158424" y="2133127"/>
              <a:ext cx="1809849" cy="369332"/>
            </a:xfrm>
            <a:prstGeom prst="rect">
              <a:avLst/>
            </a:prstGeom>
            <a:noFill/>
            <a:ln>
              <a:solidFill>
                <a:srgbClr val="0000FF"/>
              </a:solidFill>
            </a:ln>
          </p:spPr>
          <p:txBody>
            <a:bodyPr wrap="square">
              <a:spAutoFit/>
            </a:bodyPr>
            <a:lstStyle/>
            <a:p>
              <a:r>
                <a:rPr lang="en-US" altLang="zh-CN" i="1" dirty="0">
                  <a:solidFill>
                    <a:srgbClr val="0000FF"/>
                  </a:solidFill>
                  <a:latin typeface="Arial" panose="020B0604020202020204" pitchFamily="34" charset="0"/>
                  <a:cs typeface="Arial" panose="020B0604020202020204" pitchFamily="34" charset="0"/>
                </a:rPr>
                <a:t>Capacity price</a:t>
              </a:r>
              <a:endParaRPr lang="zh-CN" altLang="en-US" i="1" dirty="0">
                <a:solidFill>
                  <a:srgbClr val="0000FF"/>
                </a:solidFill>
                <a:latin typeface="Arial" panose="020B0604020202020204" pitchFamily="34" charset="0"/>
                <a:cs typeface="Arial" panose="020B0604020202020204" pitchFamily="34" charset="0"/>
              </a:endParaRPr>
            </a:p>
          </p:txBody>
        </p:sp>
        <p:sp>
          <p:nvSpPr>
            <p:cNvPr id="27" name="左中括号 26">
              <a:extLst>
                <a:ext uri="{FF2B5EF4-FFF2-40B4-BE49-F238E27FC236}">
                  <a16:creationId xmlns:a16="http://schemas.microsoft.com/office/drawing/2014/main" id="{4E991971-D186-45DC-A369-3A0A953421E6}"/>
                </a:ext>
              </a:extLst>
            </p:cNvPr>
            <p:cNvSpPr/>
            <p:nvPr/>
          </p:nvSpPr>
          <p:spPr>
            <a:xfrm rot="10800000">
              <a:off x="5147236" y="2719768"/>
              <a:ext cx="76300" cy="183912"/>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28" name="直接连接符 27">
              <a:extLst>
                <a:ext uri="{FF2B5EF4-FFF2-40B4-BE49-F238E27FC236}">
                  <a16:creationId xmlns:a16="http://schemas.microsoft.com/office/drawing/2014/main" id="{7F5A212F-FF3D-4FD1-A3BF-73F441C87194}"/>
                </a:ext>
              </a:extLst>
            </p:cNvPr>
            <p:cNvCxnSpPr>
              <a:cxnSpLocks/>
              <a:stCxn id="27" idx="1"/>
              <a:endCxn id="23" idx="1"/>
            </p:cNvCxnSpPr>
            <p:nvPr/>
          </p:nvCxnSpPr>
          <p:spPr>
            <a:xfrm flipV="1">
              <a:off x="5223536" y="2317793"/>
              <a:ext cx="934888" cy="493931"/>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34" name="文本框 33">
              <a:extLst>
                <a:ext uri="{FF2B5EF4-FFF2-40B4-BE49-F238E27FC236}">
                  <a16:creationId xmlns:a16="http://schemas.microsoft.com/office/drawing/2014/main" id="{3747BBBE-06CD-4951-A670-0A6509123A1E}"/>
                </a:ext>
              </a:extLst>
            </p:cNvPr>
            <p:cNvSpPr txBox="1"/>
            <p:nvPr/>
          </p:nvSpPr>
          <p:spPr>
            <a:xfrm>
              <a:off x="6159009" y="2691546"/>
              <a:ext cx="1809848" cy="369332"/>
            </a:xfrm>
            <a:prstGeom prst="rect">
              <a:avLst/>
            </a:prstGeom>
            <a:noFill/>
            <a:ln>
              <a:solidFill>
                <a:srgbClr val="0000FF"/>
              </a:solidFill>
            </a:ln>
          </p:spPr>
          <p:txBody>
            <a:bodyPr wrap="square">
              <a:spAutoFit/>
            </a:bodyPr>
            <a:lstStyle/>
            <a:p>
              <a:r>
                <a:rPr lang="en-US" altLang="zh-CN" i="1" dirty="0">
                  <a:solidFill>
                    <a:srgbClr val="0000FF"/>
                  </a:solidFill>
                  <a:latin typeface="Arial" panose="020B0604020202020204" pitchFamily="34" charset="0"/>
                  <a:cs typeface="Arial" panose="020B0604020202020204" pitchFamily="34" charset="0"/>
                </a:rPr>
                <a:t>Imbalance price</a:t>
              </a:r>
              <a:endParaRPr lang="zh-CN" altLang="en-US" i="1" dirty="0">
                <a:solidFill>
                  <a:srgbClr val="0000FF"/>
                </a:solidFill>
                <a:latin typeface="Arial" panose="020B0604020202020204" pitchFamily="34" charset="0"/>
                <a:cs typeface="Arial" panose="020B0604020202020204" pitchFamily="34" charset="0"/>
              </a:endParaRPr>
            </a:p>
          </p:txBody>
        </p:sp>
        <p:sp>
          <p:nvSpPr>
            <p:cNvPr id="35" name="左中括号 34">
              <a:extLst>
                <a:ext uri="{FF2B5EF4-FFF2-40B4-BE49-F238E27FC236}">
                  <a16:creationId xmlns:a16="http://schemas.microsoft.com/office/drawing/2014/main" id="{406B1032-53F2-4F56-9303-3A7C604F1DF9}"/>
                </a:ext>
              </a:extLst>
            </p:cNvPr>
            <p:cNvSpPr/>
            <p:nvPr/>
          </p:nvSpPr>
          <p:spPr>
            <a:xfrm rot="10800000">
              <a:off x="4694248" y="2872168"/>
              <a:ext cx="76300" cy="183912"/>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36" name="直接连接符 35">
              <a:extLst>
                <a:ext uri="{FF2B5EF4-FFF2-40B4-BE49-F238E27FC236}">
                  <a16:creationId xmlns:a16="http://schemas.microsoft.com/office/drawing/2014/main" id="{F3E162E9-40DC-40C4-B9F6-3B333EC1D8CD}"/>
                </a:ext>
              </a:extLst>
            </p:cNvPr>
            <p:cNvCxnSpPr>
              <a:cxnSpLocks/>
              <a:stCxn id="35" idx="1"/>
              <a:endCxn id="34" idx="1"/>
            </p:cNvCxnSpPr>
            <p:nvPr/>
          </p:nvCxnSpPr>
          <p:spPr>
            <a:xfrm flipV="1">
              <a:off x="4770548" y="2876212"/>
              <a:ext cx="1388461" cy="87912"/>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38" name="左中括号 37">
              <a:extLst>
                <a:ext uri="{FF2B5EF4-FFF2-40B4-BE49-F238E27FC236}">
                  <a16:creationId xmlns:a16="http://schemas.microsoft.com/office/drawing/2014/main" id="{00435763-19CC-4F2E-A91D-001D4BE6EE35}"/>
                </a:ext>
              </a:extLst>
            </p:cNvPr>
            <p:cNvSpPr/>
            <p:nvPr/>
          </p:nvSpPr>
          <p:spPr>
            <a:xfrm rot="10800000">
              <a:off x="4694248" y="3086948"/>
              <a:ext cx="76300" cy="183912"/>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39" name="直接连接符 38">
              <a:extLst>
                <a:ext uri="{FF2B5EF4-FFF2-40B4-BE49-F238E27FC236}">
                  <a16:creationId xmlns:a16="http://schemas.microsoft.com/office/drawing/2014/main" id="{81C347FB-ABA0-4EEE-9C89-8276CCE37437}"/>
                </a:ext>
              </a:extLst>
            </p:cNvPr>
            <p:cNvCxnSpPr>
              <a:cxnSpLocks/>
              <a:stCxn id="38" idx="1"/>
              <a:endCxn id="41" idx="1"/>
            </p:cNvCxnSpPr>
            <p:nvPr/>
          </p:nvCxnSpPr>
          <p:spPr>
            <a:xfrm>
              <a:off x="4770548" y="3178904"/>
              <a:ext cx="1388461" cy="147112"/>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41" name="文本框 40">
              <a:extLst>
                <a:ext uri="{FF2B5EF4-FFF2-40B4-BE49-F238E27FC236}">
                  <a16:creationId xmlns:a16="http://schemas.microsoft.com/office/drawing/2014/main" id="{5A145D3B-EB49-4758-8716-1C50B1EBEFD9}"/>
                </a:ext>
              </a:extLst>
            </p:cNvPr>
            <p:cNvSpPr txBox="1"/>
            <p:nvPr/>
          </p:nvSpPr>
          <p:spPr>
            <a:xfrm>
              <a:off x="6159009" y="3141350"/>
              <a:ext cx="3245925" cy="369332"/>
            </a:xfrm>
            <a:prstGeom prst="rect">
              <a:avLst/>
            </a:prstGeom>
            <a:noFill/>
            <a:ln>
              <a:solidFill>
                <a:srgbClr val="0000FF"/>
              </a:solidFill>
            </a:ln>
          </p:spPr>
          <p:txBody>
            <a:bodyPr wrap="square">
              <a:spAutoFit/>
            </a:bodyPr>
            <a:lstStyle/>
            <a:p>
              <a:r>
                <a:rPr lang="en-US" altLang="zh-CN" i="1" dirty="0">
                  <a:solidFill>
                    <a:srgbClr val="0000FF"/>
                  </a:solidFill>
                  <a:latin typeface="Arial" panose="020B0604020202020204" pitchFamily="34" charset="0"/>
                  <a:cs typeface="Arial" panose="020B0604020202020204" pitchFamily="34" charset="0"/>
                </a:rPr>
                <a:t>Routing price (on a channel)</a:t>
              </a:r>
              <a:endParaRPr lang="zh-CN" altLang="en-US" i="1" dirty="0">
                <a:solidFill>
                  <a:srgbClr val="0000FF"/>
                </a:solidFill>
                <a:latin typeface="Arial" panose="020B0604020202020204" pitchFamily="34" charset="0"/>
                <a:cs typeface="Arial" panose="020B0604020202020204" pitchFamily="34" charset="0"/>
              </a:endParaRPr>
            </a:p>
          </p:txBody>
        </p:sp>
        <p:sp>
          <p:nvSpPr>
            <p:cNvPr id="43" name="左中括号 42">
              <a:extLst>
                <a:ext uri="{FF2B5EF4-FFF2-40B4-BE49-F238E27FC236}">
                  <a16:creationId xmlns:a16="http://schemas.microsoft.com/office/drawing/2014/main" id="{5B943DB9-AF2E-4BE1-A1B7-1069766BA988}"/>
                </a:ext>
              </a:extLst>
            </p:cNvPr>
            <p:cNvSpPr/>
            <p:nvPr/>
          </p:nvSpPr>
          <p:spPr>
            <a:xfrm rot="10800000">
              <a:off x="5210948" y="3386460"/>
              <a:ext cx="76300" cy="183912"/>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45" name="直接连接符 44">
              <a:extLst>
                <a:ext uri="{FF2B5EF4-FFF2-40B4-BE49-F238E27FC236}">
                  <a16:creationId xmlns:a16="http://schemas.microsoft.com/office/drawing/2014/main" id="{DF06F5FC-21D2-440D-95BB-48D7DC9E7852}"/>
                </a:ext>
              </a:extLst>
            </p:cNvPr>
            <p:cNvCxnSpPr>
              <a:cxnSpLocks/>
              <a:stCxn id="43" idx="1"/>
              <a:endCxn id="46" idx="1"/>
            </p:cNvCxnSpPr>
            <p:nvPr/>
          </p:nvCxnSpPr>
          <p:spPr>
            <a:xfrm>
              <a:off x="5287248" y="3478416"/>
              <a:ext cx="865828" cy="369048"/>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46" name="文本框 45">
              <a:extLst>
                <a:ext uri="{FF2B5EF4-FFF2-40B4-BE49-F238E27FC236}">
                  <a16:creationId xmlns:a16="http://schemas.microsoft.com/office/drawing/2014/main" id="{41FBE177-2110-4E9E-9DF9-5A0C5CC0D198}"/>
                </a:ext>
              </a:extLst>
            </p:cNvPr>
            <p:cNvSpPr txBox="1"/>
            <p:nvPr/>
          </p:nvSpPr>
          <p:spPr>
            <a:xfrm>
              <a:off x="6153076" y="3662798"/>
              <a:ext cx="1728192" cy="369332"/>
            </a:xfrm>
            <a:prstGeom prst="rect">
              <a:avLst/>
            </a:prstGeom>
            <a:noFill/>
            <a:ln>
              <a:solidFill>
                <a:srgbClr val="0000FF"/>
              </a:solidFill>
            </a:ln>
          </p:spPr>
          <p:txBody>
            <a:bodyPr wrap="square">
              <a:spAutoFit/>
            </a:bodyPr>
            <a:lstStyle/>
            <a:p>
              <a:r>
                <a:rPr lang="en-US" altLang="zh-CN" i="1" dirty="0">
                  <a:solidFill>
                    <a:srgbClr val="0000FF"/>
                  </a:solidFill>
                  <a:latin typeface="Arial" panose="020B0604020202020204" pitchFamily="34" charset="0"/>
                  <a:cs typeface="Arial" panose="020B0604020202020204" pitchFamily="34" charset="0"/>
                </a:rPr>
                <a:t>Forwarding fee</a:t>
              </a:r>
              <a:endParaRPr lang="zh-CN" altLang="en-US" i="1" dirty="0">
                <a:solidFill>
                  <a:srgbClr val="0000FF"/>
                </a:solidFill>
                <a:latin typeface="Arial" panose="020B0604020202020204" pitchFamily="34" charset="0"/>
                <a:cs typeface="Arial" panose="020B0604020202020204" pitchFamily="34" charset="0"/>
              </a:endParaRPr>
            </a:p>
          </p:txBody>
        </p:sp>
        <p:sp>
          <p:nvSpPr>
            <p:cNvPr id="56" name="左中括号 55">
              <a:extLst>
                <a:ext uri="{FF2B5EF4-FFF2-40B4-BE49-F238E27FC236}">
                  <a16:creationId xmlns:a16="http://schemas.microsoft.com/office/drawing/2014/main" id="{3C752D2B-00E8-45F0-B2BC-9439A6324F36}"/>
                </a:ext>
              </a:extLst>
            </p:cNvPr>
            <p:cNvSpPr/>
            <p:nvPr/>
          </p:nvSpPr>
          <p:spPr>
            <a:xfrm rot="10800000">
              <a:off x="5048723" y="3732925"/>
              <a:ext cx="76300" cy="183912"/>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57" name="直接连接符 56">
              <a:extLst>
                <a:ext uri="{FF2B5EF4-FFF2-40B4-BE49-F238E27FC236}">
                  <a16:creationId xmlns:a16="http://schemas.microsoft.com/office/drawing/2014/main" id="{0D7FDB20-00F3-4381-9935-42E9EE9F8B06}"/>
                </a:ext>
              </a:extLst>
            </p:cNvPr>
            <p:cNvCxnSpPr>
              <a:cxnSpLocks/>
              <a:stCxn id="56" idx="1"/>
              <a:endCxn id="59" idx="1"/>
            </p:cNvCxnSpPr>
            <p:nvPr/>
          </p:nvCxnSpPr>
          <p:spPr>
            <a:xfrm>
              <a:off x="5125023" y="3824881"/>
              <a:ext cx="1041586" cy="483871"/>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59" name="文本框 58">
              <a:extLst>
                <a:ext uri="{FF2B5EF4-FFF2-40B4-BE49-F238E27FC236}">
                  <a16:creationId xmlns:a16="http://schemas.microsoft.com/office/drawing/2014/main" id="{450F9A77-205F-4C46-9CEE-B81D30020B3A}"/>
                </a:ext>
              </a:extLst>
            </p:cNvPr>
            <p:cNvSpPr txBox="1"/>
            <p:nvPr/>
          </p:nvSpPr>
          <p:spPr>
            <a:xfrm>
              <a:off x="6166609" y="4124086"/>
              <a:ext cx="3507562" cy="369332"/>
            </a:xfrm>
            <a:prstGeom prst="rect">
              <a:avLst/>
            </a:prstGeom>
            <a:noFill/>
            <a:ln>
              <a:solidFill>
                <a:srgbClr val="0000FF"/>
              </a:solidFill>
            </a:ln>
          </p:spPr>
          <p:txBody>
            <a:bodyPr wrap="square">
              <a:spAutoFit/>
            </a:bodyPr>
            <a:lstStyle/>
            <a:p>
              <a:r>
                <a:rPr lang="en-US" altLang="zh-CN" i="1" dirty="0">
                  <a:solidFill>
                    <a:srgbClr val="0000FF"/>
                  </a:solidFill>
                  <a:latin typeface="Arial" panose="020B0604020202020204" pitchFamily="34" charset="0"/>
                  <a:cs typeface="Arial" panose="020B0604020202020204" pitchFamily="34" charset="0"/>
                </a:rPr>
                <a:t>Routing price on a payment path</a:t>
              </a:r>
              <a:endParaRPr lang="zh-CN" altLang="en-US" i="1" dirty="0">
                <a:solidFill>
                  <a:srgbClr val="0000FF"/>
                </a:solidFill>
                <a:latin typeface="Arial" panose="020B0604020202020204" pitchFamily="34" charset="0"/>
                <a:cs typeface="Arial" panose="020B0604020202020204" pitchFamily="34" charset="0"/>
              </a:endParaRPr>
            </a:p>
          </p:txBody>
        </p:sp>
        <p:sp>
          <p:nvSpPr>
            <p:cNvPr id="64" name="左中括号 63">
              <a:extLst>
                <a:ext uri="{FF2B5EF4-FFF2-40B4-BE49-F238E27FC236}">
                  <a16:creationId xmlns:a16="http://schemas.microsoft.com/office/drawing/2014/main" id="{FA388688-D554-41EC-834F-4B618AAF51C4}"/>
                </a:ext>
              </a:extLst>
            </p:cNvPr>
            <p:cNvSpPr/>
            <p:nvPr/>
          </p:nvSpPr>
          <p:spPr>
            <a:xfrm rot="10800000">
              <a:off x="4794192" y="3932446"/>
              <a:ext cx="76300" cy="183912"/>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65" name="直接连接符 64">
              <a:extLst>
                <a:ext uri="{FF2B5EF4-FFF2-40B4-BE49-F238E27FC236}">
                  <a16:creationId xmlns:a16="http://schemas.microsoft.com/office/drawing/2014/main" id="{816EC676-9E31-4720-B1B2-55F91E0B4D7A}"/>
                </a:ext>
              </a:extLst>
            </p:cNvPr>
            <p:cNvCxnSpPr>
              <a:cxnSpLocks/>
              <a:stCxn id="64" idx="1"/>
              <a:endCxn id="66" idx="1"/>
            </p:cNvCxnSpPr>
            <p:nvPr/>
          </p:nvCxnSpPr>
          <p:spPr>
            <a:xfrm>
              <a:off x="4870492" y="4024402"/>
              <a:ext cx="1296117" cy="805062"/>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66" name="文本框 65">
              <a:extLst>
                <a:ext uri="{FF2B5EF4-FFF2-40B4-BE49-F238E27FC236}">
                  <a16:creationId xmlns:a16="http://schemas.microsoft.com/office/drawing/2014/main" id="{E5E2D4EC-3CB3-4078-92E3-56500C50EF4F}"/>
                </a:ext>
              </a:extLst>
            </p:cNvPr>
            <p:cNvSpPr txBox="1"/>
            <p:nvPr/>
          </p:nvSpPr>
          <p:spPr>
            <a:xfrm>
              <a:off x="6166609" y="4644798"/>
              <a:ext cx="2808312" cy="369332"/>
            </a:xfrm>
            <a:prstGeom prst="rect">
              <a:avLst/>
            </a:prstGeom>
            <a:noFill/>
            <a:ln>
              <a:solidFill>
                <a:srgbClr val="0000FF"/>
              </a:solidFill>
            </a:ln>
          </p:spPr>
          <p:txBody>
            <a:bodyPr wrap="square">
              <a:spAutoFit/>
            </a:bodyPr>
            <a:lstStyle/>
            <a:p>
              <a:r>
                <a:rPr lang="en-US" altLang="zh-CN" b="1" i="1" dirty="0">
                  <a:solidFill>
                    <a:srgbClr val="0000FF"/>
                  </a:solidFill>
                  <a:latin typeface="Arial" panose="020B0604020202020204" pitchFamily="34" charset="0"/>
                  <a:cs typeface="Arial" panose="020B0604020202020204" pitchFamily="34" charset="0"/>
                </a:rPr>
                <a:t>Payment rate </a:t>
              </a:r>
              <a:r>
                <a:rPr lang="en-US" altLang="zh-CN" i="1" dirty="0">
                  <a:solidFill>
                    <a:srgbClr val="0000FF"/>
                  </a:solidFill>
                  <a:latin typeface="Arial" panose="020B0604020202020204" pitchFamily="34" charset="0"/>
                  <a:cs typeface="Arial" panose="020B0604020202020204" pitchFamily="34" charset="0"/>
                </a:rPr>
                <a:t>adjustment </a:t>
              </a:r>
              <a:endParaRPr lang="zh-CN" altLang="en-US" i="1" dirty="0">
                <a:solidFill>
                  <a:srgbClr val="0000FF"/>
                </a:solidFill>
                <a:latin typeface="Arial" panose="020B0604020202020204" pitchFamily="34" charset="0"/>
                <a:cs typeface="Arial" panose="020B0604020202020204" pitchFamily="34" charset="0"/>
              </a:endParaRPr>
            </a:p>
          </p:txBody>
        </p:sp>
        <p:sp>
          <p:nvSpPr>
            <p:cNvPr id="68" name="右大括号 67">
              <a:extLst>
                <a:ext uri="{FF2B5EF4-FFF2-40B4-BE49-F238E27FC236}">
                  <a16:creationId xmlns:a16="http://schemas.microsoft.com/office/drawing/2014/main" id="{8DB6BA01-66A8-4122-862B-361710182FE4}"/>
                </a:ext>
              </a:extLst>
            </p:cNvPr>
            <p:cNvSpPr/>
            <p:nvPr/>
          </p:nvSpPr>
          <p:spPr>
            <a:xfrm>
              <a:off x="7975661" y="2302452"/>
              <a:ext cx="288032" cy="601229"/>
            </a:xfrm>
            <a:prstGeom prst="rightBrace">
              <a:avLst/>
            </a:prstGeom>
            <a:ln w="12700">
              <a:solidFill>
                <a:srgbClr val="00B05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cxnSp>
          <p:nvCxnSpPr>
            <p:cNvPr id="101" name="连接符: 曲线 100">
              <a:extLst>
                <a:ext uri="{FF2B5EF4-FFF2-40B4-BE49-F238E27FC236}">
                  <a16:creationId xmlns:a16="http://schemas.microsoft.com/office/drawing/2014/main" id="{AA8F06C2-5604-471A-9D79-D9E007B150D2}"/>
                </a:ext>
              </a:extLst>
            </p:cNvPr>
            <p:cNvCxnSpPr>
              <a:cxnSpLocks/>
              <a:stCxn id="41" idx="3"/>
              <a:endCxn id="46" idx="3"/>
            </p:cNvCxnSpPr>
            <p:nvPr/>
          </p:nvCxnSpPr>
          <p:spPr>
            <a:xfrm flipH="1">
              <a:off x="7881268" y="3326016"/>
              <a:ext cx="1523666" cy="521448"/>
            </a:xfrm>
            <a:prstGeom prst="curvedConnector3">
              <a:avLst>
                <a:gd name="adj1" fmla="val -15003"/>
              </a:avLst>
            </a:prstGeom>
            <a:ln w="12700">
              <a:solidFill>
                <a:srgbClr val="00B050"/>
              </a:solidFill>
              <a:tailEnd type="stealth" w="lg" len="lg"/>
            </a:ln>
          </p:spPr>
          <p:style>
            <a:lnRef idx="3">
              <a:schemeClr val="dk1"/>
            </a:lnRef>
            <a:fillRef idx="0">
              <a:schemeClr val="dk1"/>
            </a:fillRef>
            <a:effectRef idx="2">
              <a:schemeClr val="dk1"/>
            </a:effectRef>
            <a:fontRef idx="minor">
              <a:schemeClr val="tx1"/>
            </a:fontRef>
          </p:style>
        </p:cxnSp>
        <p:cxnSp>
          <p:nvCxnSpPr>
            <p:cNvPr id="88" name="连接符: 曲线 87">
              <a:extLst>
                <a:ext uri="{FF2B5EF4-FFF2-40B4-BE49-F238E27FC236}">
                  <a16:creationId xmlns:a16="http://schemas.microsoft.com/office/drawing/2014/main" id="{A3884B57-29D8-41DB-8FC7-09EBBA8A33F1}"/>
                </a:ext>
              </a:extLst>
            </p:cNvPr>
            <p:cNvCxnSpPr>
              <a:cxnSpLocks/>
              <a:stCxn id="68" idx="1"/>
              <a:endCxn id="41" idx="3"/>
            </p:cNvCxnSpPr>
            <p:nvPr/>
          </p:nvCxnSpPr>
          <p:spPr>
            <a:xfrm rot="10800000" flipH="1" flipV="1">
              <a:off x="8263692" y="2603066"/>
              <a:ext cx="1141241" cy="722949"/>
            </a:xfrm>
            <a:prstGeom prst="curvedConnector5">
              <a:avLst>
                <a:gd name="adj1" fmla="val 47952"/>
                <a:gd name="adj2" fmla="val 527"/>
                <a:gd name="adj3" fmla="val 120031"/>
              </a:avLst>
            </a:prstGeom>
            <a:ln w="12700">
              <a:solidFill>
                <a:srgbClr val="00B050"/>
              </a:solidFill>
              <a:tailEnd type="stealth" w="lg" len="lg"/>
            </a:ln>
          </p:spPr>
          <p:style>
            <a:lnRef idx="3">
              <a:schemeClr val="dk1"/>
            </a:lnRef>
            <a:fillRef idx="0">
              <a:schemeClr val="dk1"/>
            </a:fillRef>
            <a:effectRef idx="2">
              <a:schemeClr val="dk1"/>
            </a:effectRef>
            <a:fontRef idx="minor">
              <a:schemeClr val="tx1"/>
            </a:fontRef>
          </p:style>
        </p:cxnSp>
        <p:cxnSp>
          <p:nvCxnSpPr>
            <p:cNvPr id="113" name="连接符: 曲线 112">
              <a:extLst>
                <a:ext uri="{FF2B5EF4-FFF2-40B4-BE49-F238E27FC236}">
                  <a16:creationId xmlns:a16="http://schemas.microsoft.com/office/drawing/2014/main" id="{129FC3DF-A0B8-4FBD-8142-C175B312B608}"/>
                </a:ext>
              </a:extLst>
            </p:cNvPr>
            <p:cNvCxnSpPr>
              <a:cxnSpLocks/>
              <a:stCxn id="46" idx="3"/>
              <a:endCxn id="59" idx="3"/>
            </p:cNvCxnSpPr>
            <p:nvPr/>
          </p:nvCxnSpPr>
          <p:spPr>
            <a:xfrm>
              <a:off x="7881268" y="3847464"/>
              <a:ext cx="1792903" cy="461288"/>
            </a:xfrm>
            <a:prstGeom prst="curvedConnector3">
              <a:avLst>
                <a:gd name="adj1" fmla="val 112750"/>
              </a:avLst>
            </a:prstGeom>
            <a:ln w="12700">
              <a:solidFill>
                <a:srgbClr val="00B050"/>
              </a:solidFill>
              <a:tailEnd type="stealth" w="lg" len="lg"/>
            </a:ln>
          </p:spPr>
          <p:style>
            <a:lnRef idx="3">
              <a:schemeClr val="dk1"/>
            </a:lnRef>
            <a:fillRef idx="0">
              <a:schemeClr val="dk1"/>
            </a:fillRef>
            <a:effectRef idx="2">
              <a:schemeClr val="dk1"/>
            </a:effectRef>
            <a:fontRef idx="minor">
              <a:schemeClr val="tx1"/>
            </a:fontRef>
          </p:style>
        </p:cxnSp>
        <p:cxnSp>
          <p:nvCxnSpPr>
            <p:cNvPr id="116" name="连接符: 曲线 115">
              <a:extLst>
                <a:ext uri="{FF2B5EF4-FFF2-40B4-BE49-F238E27FC236}">
                  <a16:creationId xmlns:a16="http://schemas.microsoft.com/office/drawing/2014/main" id="{05F0B0E4-B9BE-4C27-927F-A479CDB54CCD}"/>
                </a:ext>
              </a:extLst>
            </p:cNvPr>
            <p:cNvCxnSpPr>
              <a:cxnSpLocks/>
              <a:stCxn id="59" idx="3"/>
              <a:endCxn id="66" idx="3"/>
            </p:cNvCxnSpPr>
            <p:nvPr/>
          </p:nvCxnSpPr>
          <p:spPr>
            <a:xfrm flipH="1">
              <a:off x="8974921" y="4308752"/>
              <a:ext cx="699250" cy="520712"/>
            </a:xfrm>
            <a:prstGeom prst="curvedConnector3">
              <a:avLst>
                <a:gd name="adj1" fmla="val -32692"/>
              </a:avLst>
            </a:prstGeom>
            <a:ln w="12700">
              <a:solidFill>
                <a:srgbClr val="00B050"/>
              </a:solidFill>
              <a:tailEnd type="stealth" w="lg" len="lg"/>
            </a:ln>
          </p:spPr>
          <p:style>
            <a:lnRef idx="3">
              <a:schemeClr val="dk1"/>
            </a:lnRef>
            <a:fillRef idx="0">
              <a:schemeClr val="dk1"/>
            </a:fillRef>
            <a:effectRef idx="2">
              <a:schemeClr val="dk1"/>
            </a:effectRef>
            <a:fontRef idx="minor">
              <a:schemeClr val="tx1"/>
            </a:fontRef>
          </p:style>
        </p:cxnSp>
        <p:sp>
          <p:nvSpPr>
            <p:cNvPr id="121" name="左中括号 120">
              <a:extLst>
                <a:ext uri="{FF2B5EF4-FFF2-40B4-BE49-F238E27FC236}">
                  <a16:creationId xmlns:a16="http://schemas.microsoft.com/office/drawing/2014/main" id="{E8EBCD01-80F5-42E4-8747-570581C5D890}"/>
                </a:ext>
              </a:extLst>
            </p:cNvPr>
            <p:cNvSpPr/>
            <p:nvPr/>
          </p:nvSpPr>
          <p:spPr>
            <a:xfrm rot="10800000">
              <a:off x="5951984" y="5527849"/>
              <a:ext cx="245148" cy="709461"/>
            </a:xfrm>
            <a:prstGeom prst="leftBracket">
              <a:avLst/>
            </a:prstGeom>
            <a:ln>
              <a:solidFill>
                <a:srgbClr val="0000FF"/>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122" name="直接连接符 121">
              <a:extLst>
                <a:ext uri="{FF2B5EF4-FFF2-40B4-BE49-F238E27FC236}">
                  <a16:creationId xmlns:a16="http://schemas.microsoft.com/office/drawing/2014/main" id="{1CEB4A2C-7758-4CA2-9F1E-99A8FF1F684D}"/>
                </a:ext>
              </a:extLst>
            </p:cNvPr>
            <p:cNvCxnSpPr>
              <a:cxnSpLocks/>
              <a:stCxn id="121" idx="1"/>
              <a:endCxn id="124" idx="1"/>
            </p:cNvCxnSpPr>
            <p:nvPr/>
          </p:nvCxnSpPr>
          <p:spPr>
            <a:xfrm flipV="1">
              <a:off x="6197132" y="5879471"/>
              <a:ext cx="282847" cy="3108"/>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sp>
          <p:nvSpPr>
            <p:cNvPr id="124" name="文本框 123">
              <a:extLst>
                <a:ext uri="{FF2B5EF4-FFF2-40B4-BE49-F238E27FC236}">
                  <a16:creationId xmlns:a16="http://schemas.microsoft.com/office/drawing/2014/main" id="{CAC7788D-40BC-43B1-B1D4-10254CBC633D}"/>
                </a:ext>
              </a:extLst>
            </p:cNvPr>
            <p:cNvSpPr txBox="1"/>
            <p:nvPr/>
          </p:nvSpPr>
          <p:spPr>
            <a:xfrm>
              <a:off x="6479979" y="5694805"/>
              <a:ext cx="3144413" cy="369332"/>
            </a:xfrm>
            <a:prstGeom prst="rect">
              <a:avLst/>
            </a:prstGeom>
            <a:noFill/>
            <a:ln>
              <a:solidFill>
                <a:srgbClr val="0000FF"/>
              </a:solidFill>
            </a:ln>
          </p:spPr>
          <p:txBody>
            <a:bodyPr wrap="square">
              <a:spAutoFit/>
            </a:bodyPr>
            <a:lstStyle/>
            <a:p>
              <a:r>
                <a:rPr lang="en-US" altLang="zh-CN" b="1" i="1" dirty="0">
                  <a:solidFill>
                    <a:srgbClr val="0000FF"/>
                  </a:solidFill>
                  <a:latin typeface="Arial" panose="020B0604020202020204" pitchFamily="34" charset="0"/>
                  <a:cs typeface="Arial" panose="020B0604020202020204" pitchFamily="34" charset="0"/>
                </a:rPr>
                <a:t>Queue window </a:t>
              </a:r>
              <a:r>
                <a:rPr lang="en-US" altLang="zh-CN" i="1" dirty="0">
                  <a:solidFill>
                    <a:srgbClr val="0000FF"/>
                  </a:solidFill>
                  <a:latin typeface="Arial" panose="020B0604020202020204" pitchFamily="34" charset="0"/>
                  <a:cs typeface="Arial" panose="020B0604020202020204" pitchFamily="34" charset="0"/>
                </a:rPr>
                <a:t>adjustment</a:t>
              </a:r>
              <a:endParaRPr lang="zh-CN" altLang="en-US" i="1" dirty="0">
                <a:solidFill>
                  <a:srgbClr val="0000FF"/>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45850260"/>
      </p:ext>
    </p:extLst>
  </p:cSld>
  <p:clrMapOvr>
    <a:masterClrMapping/>
  </p:clrMapOvr>
  <mc:AlternateContent xmlns:mc="http://schemas.openxmlformats.org/markup-compatibility/2006" xmlns:p14="http://schemas.microsoft.com/office/powerpoint/2010/main">
    <mc:Choice Requires="p14">
      <p:transition spd="med" p14:dur="700" advTm="73572">
        <p:fade/>
      </p:transition>
    </mc:Choice>
    <mc:Fallback xmlns="">
      <p:transition spd="med" advTm="7357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773711" cy="721395"/>
          </a:xfrm>
          <a:ln w="12700" cmpd="sng">
            <a:noFill/>
          </a:ln>
        </p:spPr>
        <p:txBody>
          <a:bodyPr vert="horz" anchor="ctr"/>
          <a:lstStyle/>
          <a:p>
            <a:r>
              <a:rPr kumimoji="1" lang="en-US" altLang="zh-CN" sz="3200" dirty="0"/>
              <a:t>Performance Evaluation</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a:extLst>
              <a:ext uri="{FF2B5EF4-FFF2-40B4-BE49-F238E27FC236}">
                <a16:creationId xmlns:a16="http://schemas.microsoft.com/office/drawing/2014/main" id="{7773BB88-9803-410C-A2EE-7592EF3E7E7A}"/>
              </a:ext>
            </a:extLst>
          </p:cNvPr>
          <p:cNvSpPr/>
          <p:nvPr/>
        </p:nvSpPr>
        <p:spPr>
          <a:xfrm>
            <a:off x="561340" y="1191854"/>
            <a:ext cx="10968654"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Experiment Setup</a:t>
            </a:r>
            <a:endParaRPr lang="zh-CN" altLang="en-US" sz="2000" b="1" dirty="0">
              <a:solidFill>
                <a:srgbClr val="0000FF"/>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54333BBE-6E32-5801-A2B3-36D7DD4B9C46}"/>
              </a:ext>
            </a:extLst>
          </p:cNvPr>
          <p:cNvSpPr txBox="1"/>
          <p:nvPr/>
        </p:nvSpPr>
        <p:spPr>
          <a:xfrm>
            <a:off x="750329" y="1772816"/>
            <a:ext cx="10602256" cy="15261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dirty="0">
                <a:latin typeface="Arial" panose="020B0604020202020204" pitchFamily="34" charset="0"/>
                <a:cs typeface="Arial" panose="020B0604020202020204" pitchFamily="34" charset="0"/>
              </a:rPr>
              <a:t>A simulation using </a:t>
            </a:r>
            <a:r>
              <a:rPr lang="en-US" altLang="zh-CN" sz="1600" dirty="0">
                <a:solidFill>
                  <a:srgbClr val="0000FF"/>
                </a:solidFill>
                <a:latin typeface="Arial" panose="020B0604020202020204" pitchFamily="34" charset="0"/>
                <a:cs typeface="Arial" panose="020B0604020202020204" pitchFamily="34" charset="0"/>
              </a:rPr>
              <a:t>MATLAB</a:t>
            </a:r>
            <a:r>
              <a:rPr lang="en-US" altLang="zh-CN" sz="1600" dirty="0">
                <a:latin typeface="Arial" panose="020B0604020202020204" pitchFamily="34" charset="0"/>
                <a:cs typeface="Arial" panose="020B0604020202020204" pitchFamily="34" charset="0"/>
              </a:rPr>
              <a:t> and full implementation of the </a:t>
            </a:r>
            <a:r>
              <a:rPr lang="en-US" altLang="zh-CN" sz="1600" dirty="0">
                <a:solidFill>
                  <a:srgbClr val="0000FF"/>
                </a:solidFill>
                <a:latin typeface="Arial" panose="020B0604020202020204" pitchFamily="34" charset="0"/>
                <a:cs typeface="Arial" panose="020B0604020202020204" pitchFamily="34" charset="0"/>
              </a:rPr>
              <a:t>Lightning Network Daemon (LND) testnet</a:t>
            </a:r>
          </a:p>
          <a:p>
            <a:pPr marL="285750" indent="-285750">
              <a:lnSpc>
                <a:spcPct val="150000"/>
              </a:lnSpc>
              <a:buFont typeface="Arial" panose="020B0604020202020204" pitchFamily="34" charset="0"/>
              <a:buChar char="•"/>
            </a:pPr>
            <a:r>
              <a:rPr lang="en-US" altLang="zh-CN" sz="1600" dirty="0">
                <a:latin typeface="Arial" panose="020B0604020202020204" pitchFamily="34" charset="0"/>
                <a:cs typeface="Arial" panose="020B0604020202020204" pitchFamily="34" charset="0"/>
              </a:rPr>
              <a:t>A small-scale network (</a:t>
            </a:r>
            <a:r>
              <a:rPr lang="en-US" altLang="zh-CN" sz="1600" dirty="0">
                <a:solidFill>
                  <a:srgbClr val="0000FF"/>
                </a:solidFill>
                <a:latin typeface="Arial" panose="020B0604020202020204" pitchFamily="34" charset="0"/>
                <a:cs typeface="Arial" panose="020B0604020202020204" pitchFamily="34" charset="0"/>
              </a:rPr>
              <a:t>100 nodes</a:t>
            </a:r>
            <a:r>
              <a:rPr lang="en-US" altLang="zh-CN" sz="1600" dirty="0">
                <a:latin typeface="Arial" panose="020B0604020202020204" pitchFamily="34" charset="0"/>
                <a:cs typeface="Arial" panose="020B0604020202020204" pitchFamily="34" charset="0"/>
              </a:rPr>
              <a:t>) and a large-scale network (</a:t>
            </a:r>
            <a:r>
              <a:rPr lang="en-US" altLang="zh-CN" sz="1600" dirty="0">
                <a:solidFill>
                  <a:srgbClr val="0000FF"/>
                </a:solidFill>
                <a:latin typeface="Arial" panose="020B0604020202020204" pitchFamily="34" charset="0"/>
                <a:cs typeface="Arial" panose="020B0604020202020204" pitchFamily="34" charset="0"/>
              </a:rPr>
              <a:t>3000 nodes</a:t>
            </a:r>
            <a:r>
              <a:rPr lang="en-US" altLang="zh-C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altLang="zh-CN" sz="1600" b="0" i="0" dirty="0">
                <a:solidFill>
                  <a:srgbClr val="000000"/>
                </a:solidFill>
                <a:effectLst/>
                <a:latin typeface="Arial" panose="020B0604020202020204" pitchFamily="34" charset="0"/>
                <a:cs typeface="Arial" panose="020B0604020202020204" pitchFamily="34" charset="0"/>
              </a:rPr>
              <a:t>Referring to </a:t>
            </a:r>
            <a:r>
              <a:rPr lang="en-US" altLang="zh-CN" sz="1600" b="0" i="0" dirty="0">
                <a:solidFill>
                  <a:srgbClr val="0000FF"/>
                </a:solidFill>
                <a:effectLst/>
                <a:latin typeface="Arial" panose="020B0604020202020204" pitchFamily="34" charset="0"/>
                <a:cs typeface="Arial" panose="020B0604020202020204" pitchFamily="34" charset="0"/>
              </a:rPr>
              <a:t>Spider’s evaluation benchmark [4]</a:t>
            </a:r>
            <a:r>
              <a:rPr lang="en-US" altLang="zh-CN" sz="1600" b="0" i="0" dirty="0">
                <a:solidFill>
                  <a:srgbClr val="000000"/>
                </a:solidFill>
                <a:effectLst/>
                <a:latin typeface="Arial" panose="020B0604020202020204" pitchFamily="34" charset="0"/>
                <a:cs typeface="Arial" panose="020B0604020202020204" pitchFamily="34" charset="0"/>
              </a:rPr>
              <a:t>, the channel connections are generated by </a:t>
            </a:r>
            <a:r>
              <a:rPr lang="en-US" altLang="zh-CN" sz="1600" b="0" i="0" dirty="0">
                <a:solidFill>
                  <a:srgbClr val="0000FF"/>
                </a:solidFill>
                <a:effectLst/>
                <a:latin typeface="Arial" panose="020B0604020202020204" pitchFamily="34" charset="0"/>
                <a:cs typeface="Arial" panose="020B0604020202020204" pitchFamily="34" charset="0"/>
              </a:rPr>
              <a:t>ROLL [5]</a:t>
            </a:r>
          </a:p>
          <a:p>
            <a:pPr marL="285750" indent="-285750">
              <a:lnSpc>
                <a:spcPct val="150000"/>
              </a:lnSpc>
              <a:buFont typeface="Arial" panose="020B0604020202020204" pitchFamily="34" charset="0"/>
              <a:buChar char="•"/>
            </a:pPr>
            <a:r>
              <a:rPr lang="en-US" altLang="zh-CN" sz="1600" b="0" i="0" dirty="0">
                <a:solidFill>
                  <a:srgbClr val="000000"/>
                </a:solidFill>
                <a:effectLst/>
                <a:latin typeface="Arial" panose="020B0604020202020204" pitchFamily="34" charset="0"/>
                <a:cs typeface="Arial" panose="020B0604020202020204" pitchFamily="34" charset="0"/>
              </a:rPr>
              <a:t>Lightning Network </a:t>
            </a:r>
            <a:r>
              <a:rPr lang="en-US" altLang="zh-CN" sz="1600" b="0" i="0" dirty="0">
                <a:solidFill>
                  <a:srgbClr val="0000FF"/>
                </a:solidFill>
                <a:effectLst/>
                <a:latin typeface="Arial" panose="020B0604020202020204" pitchFamily="34" charset="0"/>
                <a:cs typeface="Arial" panose="020B0604020202020204" pitchFamily="34" charset="0"/>
              </a:rPr>
              <a:t>real-world dataset</a:t>
            </a:r>
            <a:r>
              <a:rPr lang="en-US" altLang="zh-CN" sz="1600" dirty="0">
                <a:solidFill>
                  <a:srgbClr val="0000FF"/>
                </a:solidFill>
                <a:latin typeface="Arial" panose="020B0604020202020204" pitchFamily="34" charset="0"/>
                <a:cs typeface="Arial" panose="020B0604020202020204" pitchFamily="34" charset="0"/>
              </a:rPr>
              <a:t> &amp; </a:t>
            </a:r>
            <a:r>
              <a:rPr lang="en-US" altLang="zh-CN" sz="1600" b="0" i="0" dirty="0">
                <a:solidFill>
                  <a:srgbClr val="0000FF"/>
                </a:solidFill>
                <a:effectLst/>
                <a:latin typeface="Arial" panose="020B0604020202020204" pitchFamily="34" charset="0"/>
                <a:cs typeface="Arial" panose="020B0604020202020204" pitchFamily="34" charset="0"/>
              </a:rPr>
              <a:t>credit card dataset</a:t>
            </a:r>
            <a:r>
              <a:rPr lang="en-US" altLang="zh-CN" sz="1600" dirty="0">
                <a:solidFill>
                  <a:srgbClr val="0000FF"/>
                </a:solidFill>
                <a:latin typeface="Arial" panose="020B0604020202020204" pitchFamily="34" charset="0"/>
                <a:cs typeface="Arial" panose="020B0604020202020204" pitchFamily="34" charset="0"/>
              </a:rPr>
              <a:t> </a:t>
            </a:r>
            <a:r>
              <a:rPr lang="en-US" altLang="zh-CN" sz="1600" b="0" i="0" dirty="0">
                <a:solidFill>
                  <a:srgbClr val="000000"/>
                </a:solidFill>
                <a:effectLst/>
                <a:latin typeface="Arial" panose="020B0604020202020204" pitchFamily="34" charset="0"/>
                <a:cs typeface="Arial" panose="020B0604020202020204" pitchFamily="34" charset="0"/>
              </a:rPr>
              <a:t>adopted by Spider</a:t>
            </a:r>
            <a:endParaRPr lang="zh-CN" altLang="en-US" sz="16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08EE27D4-6089-1F60-5688-313221EEE9E5}"/>
              </a:ext>
            </a:extLst>
          </p:cNvPr>
          <p:cNvSpPr txBox="1"/>
          <p:nvPr/>
        </p:nvSpPr>
        <p:spPr>
          <a:xfrm>
            <a:off x="561340" y="5445224"/>
            <a:ext cx="10776520" cy="1384995"/>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[4] V. Sivaraman,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et al, “High throughput cryptocurrency routing in payment channel networks,” in NSDI, 2020.</a:t>
            </a:r>
          </a:p>
          <a:p>
            <a:r>
              <a:rPr lang="en-US" altLang="zh-CN" sz="1400" dirty="0">
                <a:latin typeface="Arial" panose="020B0604020202020204" pitchFamily="34" charset="0"/>
                <a:cs typeface="Arial" panose="020B0604020202020204" pitchFamily="34" charset="0"/>
              </a:rPr>
              <a:t>[5] A. Hadian, Q. Qu,</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et al, “ROLL: Fast In-Memory Generation of Gigantic Scale-free Networks.” in SIGMOD, 2016.</a:t>
            </a:r>
          </a:p>
          <a:p>
            <a:r>
              <a:rPr lang="en-US" altLang="zh-CN" sz="1400" dirty="0">
                <a:latin typeface="Arial" panose="020B0604020202020204" pitchFamily="34" charset="0"/>
                <a:cs typeface="Arial" panose="020B0604020202020204" pitchFamily="34" charset="0"/>
              </a:rPr>
              <a:t>[6] P. Wang,</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et al, “Flash: efficient dynamic routing for offchain networks.” in CoNEXT, 2019.</a:t>
            </a:r>
          </a:p>
          <a:p>
            <a:r>
              <a:rPr lang="en-US" altLang="zh-CN" sz="1400" dirty="0">
                <a:latin typeface="Arial" panose="020B0604020202020204" pitchFamily="34" charset="0"/>
                <a:cs typeface="Arial" panose="020B0604020202020204" pitchFamily="34" charset="0"/>
              </a:rPr>
              <a:t>[7] G. Malavolta,</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et al, “Silentwhispers: Enforcing security and privacy in decentralized credit networks.” in NDSS, 2017.</a:t>
            </a:r>
          </a:p>
          <a:p>
            <a:r>
              <a:rPr lang="en-US" altLang="zh-CN" sz="1400" dirty="0">
                <a:latin typeface="Arial" panose="020B0604020202020204" pitchFamily="34" charset="0"/>
                <a:cs typeface="Arial" panose="020B0604020202020204" pitchFamily="34" charset="0"/>
              </a:rPr>
              <a:t>[8] S. Roos ,</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et al, “Settling payments fast and private: Efficient decentralized routing for path-based transactions.” in NDSS, 2018.</a:t>
            </a:r>
          </a:p>
          <a:p>
            <a:r>
              <a:rPr lang="en-US" altLang="zh-CN" sz="1400" dirty="0">
                <a:latin typeface="Arial" panose="020B0604020202020204" pitchFamily="34" charset="0"/>
                <a:cs typeface="Arial" panose="020B0604020202020204" pitchFamily="34" charset="0"/>
              </a:rPr>
              <a:t>[9] E. Tairi ,</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et al, “A2L: Anonymous Atomic Locks for Scalability in Payment Channel Hubs,” in S&amp;P, 2021.</a:t>
            </a:r>
          </a:p>
        </p:txBody>
      </p:sp>
      <p:sp>
        <p:nvSpPr>
          <p:cNvPr id="5" name="矩形 4">
            <a:extLst>
              <a:ext uri="{FF2B5EF4-FFF2-40B4-BE49-F238E27FC236}">
                <a16:creationId xmlns:a16="http://schemas.microsoft.com/office/drawing/2014/main" id="{659DDA41-11A8-C4E2-DB00-3187149E55AE}"/>
              </a:ext>
            </a:extLst>
          </p:cNvPr>
          <p:cNvSpPr/>
          <p:nvPr/>
        </p:nvSpPr>
        <p:spPr>
          <a:xfrm>
            <a:off x="561340" y="3284984"/>
            <a:ext cx="10968654"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Baseline Schemes</a:t>
            </a:r>
            <a:endParaRPr lang="zh-CN" altLang="en-US" sz="2000" b="1" dirty="0">
              <a:solidFill>
                <a:srgbClr val="0000FF"/>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E19E990A-B096-D992-DB63-98D8F3C3AE96}"/>
              </a:ext>
            </a:extLst>
          </p:cNvPr>
          <p:cNvSpPr txBox="1"/>
          <p:nvPr/>
        </p:nvSpPr>
        <p:spPr>
          <a:xfrm>
            <a:off x="750329" y="3865946"/>
            <a:ext cx="10602256" cy="15261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b="0" i="1" dirty="0">
                <a:solidFill>
                  <a:srgbClr val="0000FF"/>
                </a:solidFill>
                <a:effectLst/>
                <a:latin typeface="Arial" panose="020B0604020202020204" pitchFamily="34" charset="0"/>
                <a:cs typeface="Arial" panose="020B0604020202020204" pitchFamily="34" charset="0"/>
              </a:rPr>
              <a:t>Spider: </a:t>
            </a:r>
            <a:r>
              <a:rPr lang="en-US" altLang="zh-CN" sz="1600" b="0" i="0" dirty="0">
                <a:solidFill>
                  <a:srgbClr val="000000"/>
                </a:solidFill>
                <a:effectLst/>
                <a:latin typeface="Arial" panose="020B0604020202020204" pitchFamily="34" charset="0"/>
                <a:cs typeface="Arial" panose="020B0604020202020204" pitchFamily="34" charset="0"/>
              </a:rPr>
              <a:t>a multi-path source routing scheme</a:t>
            </a:r>
          </a:p>
          <a:p>
            <a:pPr marL="285750" indent="-285750">
              <a:lnSpc>
                <a:spcPct val="150000"/>
              </a:lnSpc>
              <a:buFont typeface="Arial" panose="020B0604020202020204" pitchFamily="34" charset="0"/>
              <a:buChar char="•"/>
            </a:pPr>
            <a:r>
              <a:rPr lang="en-US" altLang="zh-CN" sz="1600" i="1" dirty="0">
                <a:solidFill>
                  <a:srgbClr val="0000FF"/>
                </a:solidFill>
                <a:latin typeface="Arial" panose="020B0604020202020204" pitchFamily="34" charset="0"/>
                <a:cs typeface="Arial" panose="020B0604020202020204" pitchFamily="34" charset="0"/>
              </a:rPr>
              <a:t>Flash: </a:t>
            </a:r>
            <a:r>
              <a:rPr lang="en-US" altLang="zh-CN" sz="1600" dirty="0">
                <a:latin typeface="Arial" panose="020B0604020202020204" pitchFamily="34" charset="0"/>
                <a:cs typeface="Arial" panose="020B0604020202020204" pitchFamily="34" charset="0"/>
              </a:rPr>
              <a:t>a modified max-flow algorithm to find paths for large payments </a:t>
            </a:r>
            <a:r>
              <a:rPr lang="en-US" altLang="zh-CN" sz="1600" dirty="0">
                <a:solidFill>
                  <a:srgbClr val="0000FF"/>
                </a:solidFill>
                <a:latin typeface="Arial" panose="020B0604020202020204" pitchFamily="34" charset="0"/>
                <a:cs typeface="Arial" panose="020B0604020202020204" pitchFamily="34" charset="0"/>
              </a:rPr>
              <a:t>[6]</a:t>
            </a:r>
          </a:p>
          <a:p>
            <a:pPr marL="285750" indent="-285750">
              <a:lnSpc>
                <a:spcPct val="150000"/>
              </a:lnSpc>
              <a:buFont typeface="Arial" panose="020B0604020202020204" pitchFamily="34" charset="0"/>
              <a:buChar char="•"/>
            </a:pPr>
            <a:r>
              <a:rPr lang="en-US" altLang="zh-CN" sz="1600" i="1" dirty="0">
                <a:solidFill>
                  <a:srgbClr val="0000FF"/>
                </a:solidFill>
                <a:latin typeface="Arial" panose="020B0604020202020204" pitchFamily="34" charset="0"/>
                <a:cs typeface="Arial" panose="020B0604020202020204" pitchFamily="34" charset="0"/>
              </a:rPr>
              <a:t>Landmark: </a:t>
            </a:r>
            <a:r>
              <a:rPr lang="en-US" altLang="zh-CN" sz="1600" b="0" i="0" dirty="0">
                <a:solidFill>
                  <a:srgbClr val="000000"/>
                </a:solidFill>
                <a:effectLst/>
                <a:latin typeface="Arial" panose="020B0604020202020204" pitchFamily="34" charset="0"/>
                <a:cs typeface="Arial" panose="020B0604020202020204" pitchFamily="34" charset="0"/>
              </a:rPr>
              <a:t>a routing algorithm adopted by many PCN schemes </a:t>
            </a:r>
            <a:r>
              <a:rPr lang="en-US" altLang="zh-CN" sz="1600" b="0" i="0" dirty="0">
                <a:solidFill>
                  <a:srgbClr val="0000FF"/>
                </a:solidFill>
                <a:effectLst/>
                <a:latin typeface="Arial" panose="020B0604020202020204" pitchFamily="34" charset="0"/>
                <a:cs typeface="Arial" panose="020B0604020202020204" pitchFamily="34" charset="0"/>
              </a:rPr>
              <a:t>[7][</a:t>
            </a:r>
            <a:r>
              <a:rPr lang="en-US" altLang="zh-CN" sz="1600" dirty="0">
                <a:solidFill>
                  <a:srgbClr val="0000FF"/>
                </a:solidFill>
                <a:latin typeface="Arial" panose="020B0604020202020204" pitchFamily="34" charset="0"/>
                <a:cs typeface="Arial" panose="020B0604020202020204" pitchFamily="34" charset="0"/>
              </a:rPr>
              <a:t>8</a:t>
            </a:r>
            <a:r>
              <a:rPr lang="en-US" altLang="zh-CN" sz="1600" b="0" i="0" dirty="0">
                <a:solidFill>
                  <a:srgbClr val="0000FF"/>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altLang="zh-CN" sz="1600" i="1" dirty="0">
                <a:solidFill>
                  <a:srgbClr val="0000FF"/>
                </a:solidFill>
                <a:latin typeface="Arial" panose="020B0604020202020204" pitchFamily="34" charset="0"/>
                <a:cs typeface="Arial" panose="020B0604020202020204" pitchFamily="34" charset="0"/>
              </a:rPr>
              <a:t>A2L: </a:t>
            </a:r>
            <a:r>
              <a:rPr lang="en-US" altLang="zh-CN" sz="1600" b="0" i="0" dirty="0">
                <a:solidFill>
                  <a:srgbClr val="000000"/>
                </a:solidFill>
                <a:effectLst/>
                <a:latin typeface="Arial" panose="020B0604020202020204" pitchFamily="34" charset="0"/>
                <a:cs typeface="Arial" panose="020B0604020202020204" pitchFamily="34" charset="0"/>
              </a:rPr>
              <a:t>the state-of-the-art PCH that focuses on providing unlinkability </a:t>
            </a:r>
            <a:r>
              <a:rPr lang="en-US" altLang="zh-CN" sz="1600" b="0" i="0" dirty="0">
                <a:solidFill>
                  <a:srgbClr val="0000FF"/>
                </a:solidFill>
                <a:effectLst/>
                <a:latin typeface="Arial" panose="020B0604020202020204" pitchFamily="34" charset="0"/>
                <a:cs typeface="Arial" panose="020B0604020202020204" pitchFamily="34" charset="0"/>
              </a:rPr>
              <a:t>[9]</a:t>
            </a:r>
            <a:endParaRPr lang="zh-CN" altLang="en-US" sz="1600" dirty="0">
              <a:solidFill>
                <a:srgbClr val="0000FF"/>
              </a:solidFill>
              <a:latin typeface="Arial" panose="020B0604020202020204" pitchFamily="34" charset="0"/>
              <a:cs typeface="Arial" panose="020B0604020202020204" pitchFamily="34" charset="0"/>
            </a:endParaRPr>
          </a:p>
        </p:txBody>
      </p:sp>
      <p:sp>
        <p:nvSpPr>
          <p:cNvPr id="7" name="灯片编号占位符 6">
            <a:extLst>
              <a:ext uri="{FF2B5EF4-FFF2-40B4-BE49-F238E27FC236}">
                <a16:creationId xmlns:a16="http://schemas.microsoft.com/office/drawing/2014/main" id="{9EA1034D-D0E1-4B59-9DC8-67F00F6D23A9}"/>
              </a:ext>
            </a:extLst>
          </p:cNvPr>
          <p:cNvSpPr>
            <a:spLocks noGrp="1"/>
          </p:cNvSpPr>
          <p:nvPr>
            <p:ph type="sldNum" sz="quarter" idx="12"/>
          </p:nvPr>
        </p:nvSpPr>
        <p:spPr/>
        <p:txBody>
          <a:bodyPr/>
          <a:lstStyle/>
          <a:p>
            <a:fld id="{1446006D-88F2-4575-8DB4-2FA8AB281138}" type="slidenum">
              <a:rPr lang="zh-CN" altLang="en-US" smtClean="0">
                <a:latin typeface="Arial" panose="020B0604020202020204" pitchFamily="34" charset="0"/>
                <a:cs typeface="Arial" panose="020B0604020202020204" pitchFamily="34" charset="0"/>
              </a:rPr>
              <a:t>16</a:t>
            </a:fld>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152759"/>
      </p:ext>
    </p:extLst>
  </p:cSld>
  <p:clrMapOvr>
    <a:masterClrMapping/>
  </p:clrMapOvr>
  <mc:AlternateContent xmlns:mc="http://schemas.openxmlformats.org/markup-compatibility/2006" xmlns:p14="http://schemas.microsoft.com/office/powerpoint/2010/main">
    <mc:Choice Requires="p14">
      <p:transition spd="med" p14:dur="700" advTm="80782">
        <p:fade/>
      </p:transition>
    </mc:Choice>
    <mc:Fallback xmlns="">
      <p:transition spd="med" advTm="80782">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773711" cy="721395"/>
          </a:xfrm>
          <a:ln w="12700" cmpd="sng">
            <a:noFill/>
          </a:ln>
        </p:spPr>
        <p:txBody>
          <a:bodyPr vert="horz" anchor="ctr"/>
          <a:lstStyle/>
          <a:p>
            <a:r>
              <a:rPr kumimoji="1" lang="en-US" altLang="zh-CN" sz="3200" dirty="0"/>
              <a:t>Results</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a:extLst>
              <a:ext uri="{FF2B5EF4-FFF2-40B4-BE49-F238E27FC236}">
                <a16:creationId xmlns:a16="http://schemas.microsoft.com/office/drawing/2014/main" id="{7773BB88-9803-410C-A2EE-7592EF3E7E7A}"/>
              </a:ext>
            </a:extLst>
          </p:cNvPr>
          <p:cNvSpPr/>
          <p:nvPr/>
        </p:nvSpPr>
        <p:spPr>
          <a:xfrm>
            <a:off x="561340" y="1191854"/>
            <a:ext cx="10968654"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The comparison between Splicer and other schemes under different metrics</a:t>
            </a:r>
            <a:endParaRPr lang="zh-CN" altLang="en-US" sz="2000" b="1" dirty="0">
              <a:solidFill>
                <a:srgbClr val="0000FF"/>
              </a:solidFill>
              <a:latin typeface="Arial" panose="020B0604020202020204" pitchFamily="34" charset="0"/>
              <a:cs typeface="Arial" panose="020B0604020202020204" pitchFamily="34" charset="0"/>
            </a:endParaRPr>
          </a:p>
        </p:txBody>
      </p:sp>
      <p:grpSp>
        <p:nvGrpSpPr>
          <p:cNvPr id="6" name="组合 5">
            <a:extLst>
              <a:ext uri="{FF2B5EF4-FFF2-40B4-BE49-F238E27FC236}">
                <a16:creationId xmlns:a16="http://schemas.microsoft.com/office/drawing/2014/main" id="{FFCA5F1C-E843-5382-B269-23BA1978C6BD}"/>
              </a:ext>
            </a:extLst>
          </p:cNvPr>
          <p:cNvGrpSpPr/>
          <p:nvPr/>
        </p:nvGrpSpPr>
        <p:grpSpPr>
          <a:xfrm>
            <a:off x="0" y="1844824"/>
            <a:ext cx="12192000" cy="2468017"/>
            <a:chOff x="0" y="2019120"/>
            <a:chExt cx="12192000" cy="2468017"/>
          </a:xfrm>
        </p:grpSpPr>
        <p:pic>
          <p:nvPicPr>
            <p:cNvPr id="3" name="图片 2">
              <a:extLst>
                <a:ext uri="{FF2B5EF4-FFF2-40B4-BE49-F238E27FC236}">
                  <a16:creationId xmlns:a16="http://schemas.microsoft.com/office/drawing/2014/main" id="{B4AC4B47-648E-59C8-F768-6919766B5FE8}"/>
                </a:ext>
              </a:extLst>
            </p:cNvPr>
            <p:cNvPicPr>
              <a:picLocks noChangeAspect="1"/>
            </p:cNvPicPr>
            <p:nvPr/>
          </p:nvPicPr>
          <p:blipFill>
            <a:blip r:embed="rId4"/>
            <a:stretch>
              <a:fillRect/>
            </a:stretch>
          </p:blipFill>
          <p:spPr>
            <a:xfrm>
              <a:off x="0" y="2019120"/>
              <a:ext cx="12192000" cy="2271204"/>
            </a:xfrm>
            <a:prstGeom prst="rect">
              <a:avLst/>
            </a:prstGeom>
          </p:spPr>
        </p:pic>
        <p:sp>
          <p:nvSpPr>
            <p:cNvPr id="5" name="文本框 4">
              <a:extLst>
                <a:ext uri="{FF2B5EF4-FFF2-40B4-BE49-F238E27FC236}">
                  <a16:creationId xmlns:a16="http://schemas.microsoft.com/office/drawing/2014/main" id="{1F51D04B-A114-35CF-3A12-AF76078B7EB3}"/>
                </a:ext>
              </a:extLst>
            </p:cNvPr>
            <p:cNvSpPr txBox="1"/>
            <p:nvPr/>
          </p:nvSpPr>
          <p:spPr>
            <a:xfrm>
              <a:off x="1458830" y="4179360"/>
              <a:ext cx="9173674" cy="307777"/>
            </a:xfrm>
            <a:prstGeom prst="rect">
              <a:avLst/>
            </a:prstGeom>
            <a:noFill/>
          </p:spPr>
          <p:txBody>
            <a:bodyPr wrap="square">
              <a:spAutoFit/>
            </a:bodyPr>
            <a:lstStyle/>
            <a:p>
              <a:pPr algn="ctr"/>
              <a:r>
                <a:rPr lang="zh-CN" altLang="en-US" sz="1400" dirty="0">
                  <a:latin typeface="Arial" panose="020B0604020202020204" pitchFamily="34" charset="0"/>
                  <a:cs typeface="Arial" panose="020B0604020202020204" pitchFamily="34" charset="0"/>
                </a:rPr>
                <a:t>Fig. </a:t>
              </a:r>
              <a:r>
                <a:rPr lang="en-US" altLang="zh-CN" sz="1400" dirty="0">
                  <a:latin typeface="Arial" panose="020B0604020202020204" pitchFamily="34" charset="0"/>
                  <a:cs typeface="Arial" panose="020B0604020202020204" pitchFamily="34" charset="0"/>
                </a:rPr>
                <a:t>10</a:t>
              </a:r>
              <a:r>
                <a:rPr lang="zh-CN" altLang="en-US" sz="1400" dirty="0">
                  <a:latin typeface="Arial" panose="020B0604020202020204" pitchFamily="34" charset="0"/>
                  <a:cs typeface="Arial" panose="020B0604020202020204" pitchFamily="34" charset="0"/>
                </a:rPr>
                <a:t>. The comparison between Splicer and other schemes under different metrics in </a:t>
              </a:r>
              <a:r>
                <a:rPr lang="zh-CN" altLang="en-US" sz="1400" dirty="0">
                  <a:solidFill>
                    <a:srgbClr val="0000FF"/>
                  </a:solidFill>
                  <a:latin typeface="Arial" panose="020B0604020202020204" pitchFamily="34" charset="0"/>
                  <a:cs typeface="Arial" panose="020B0604020202020204" pitchFamily="34" charset="0"/>
                </a:rPr>
                <a:t>small-scale</a:t>
              </a:r>
              <a:r>
                <a:rPr lang="zh-CN" altLang="en-US" sz="1400" dirty="0">
                  <a:latin typeface="Arial" panose="020B0604020202020204" pitchFamily="34" charset="0"/>
                  <a:cs typeface="Arial" panose="020B0604020202020204" pitchFamily="34" charset="0"/>
                </a:rPr>
                <a:t> networks.</a:t>
              </a:r>
            </a:p>
          </p:txBody>
        </p:sp>
      </p:grpSp>
      <p:grpSp>
        <p:nvGrpSpPr>
          <p:cNvPr id="10" name="组合 9">
            <a:extLst>
              <a:ext uri="{FF2B5EF4-FFF2-40B4-BE49-F238E27FC236}">
                <a16:creationId xmlns:a16="http://schemas.microsoft.com/office/drawing/2014/main" id="{C122A3B3-A643-D142-A98C-5B7CF9C47EA7}"/>
              </a:ext>
            </a:extLst>
          </p:cNvPr>
          <p:cNvGrpSpPr/>
          <p:nvPr/>
        </p:nvGrpSpPr>
        <p:grpSpPr>
          <a:xfrm>
            <a:off x="0" y="4293096"/>
            <a:ext cx="12192000" cy="2483739"/>
            <a:chOff x="0" y="4423805"/>
            <a:chExt cx="12192000" cy="2483739"/>
          </a:xfrm>
        </p:grpSpPr>
        <p:pic>
          <p:nvPicPr>
            <p:cNvPr id="7" name="图片 6">
              <a:extLst>
                <a:ext uri="{FF2B5EF4-FFF2-40B4-BE49-F238E27FC236}">
                  <a16:creationId xmlns:a16="http://schemas.microsoft.com/office/drawing/2014/main" id="{3D505074-86B3-2756-37D9-3CEC4DBD7C2A}"/>
                </a:ext>
              </a:extLst>
            </p:cNvPr>
            <p:cNvPicPr>
              <a:picLocks noChangeAspect="1"/>
            </p:cNvPicPr>
            <p:nvPr/>
          </p:nvPicPr>
          <p:blipFill>
            <a:blip r:embed="rId5"/>
            <a:stretch>
              <a:fillRect/>
            </a:stretch>
          </p:blipFill>
          <p:spPr>
            <a:xfrm>
              <a:off x="0" y="4423805"/>
              <a:ext cx="12192000" cy="2263274"/>
            </a:xfrm>
            <a:prstGeom prst="rect">
              <a:avLst/>
            </a:prstGeom>
          </p:spPr>
        </p:pic>
        <p:sp>
          <p:nvSpPr>
            <p:cNvPr id="9" name="文本框 8">
              <a:extLst>
                <a:ext uri="{FF2B5EF4-FFF2-40B4-BE49-F238E27FC236}">
                  <a16:creationId xmlns:a16="http://schemas.microsoft.com/office/drawing/2014/main" id="{3A182D4D-D387-E156-8D0E-900B1CABCFB5}"/>
                </a:ext>
              </a:extLst>
            </p:cNvPr>
            <p:cNvSpPr txBox="1"/>
            <p:nvPr/>
          </p:nvSpPr>
          <p:spPr>
            <a:xfrm>
              <a:off x="1055440" y="6599767"/>
              <a:ext cx="10081120" cy="307777"/>
            </a:xfrm>
            <a:prstGeom prst="rect">
              <a:avLst/>
            </a:prstGeom>
            <a:noFill/>
          </p:spPr>
          <p:txBody>
            <a:bodyPr wrap="square">
              <a:spAutoFit/>
            </a:bodyPr>
            <a:lstStyle/>
            <a:p>
              <a:pPr algn="ctr"/>
              <a:r>
                <a:rPr lang="zh-CN" altLang="en-US" sz="1400" dirty="0">
                  <a:latin typeface="Arial" panose="020B0604020202020204" pitchFamily="34" charset="0"/>
                  <a:cs typeface="Arial" panose="020B0604020202020204" pitchFamily="34" charset="0"/>
                </a:rPr>
                <a:t>Fig. </a:t>
              </a:r>
              <a:r>
                <a:rPr lang="en-US" altLang="zh-CN" sz="1400" dirty="0">
                  <a:latin typeface="Arial" panose="020B0604020202020204" pitchFamily="34" charset="0"/>
                  <a:cs typeface="Arial" panose="020B0604020202020204" pitchFamily="34" charset="0"/>
                </a:rPr>
                <a:t>11</a:t>
              </a:r>
              <a:r>
                <a:rPr lang="zh-CN" altLang="en-US" sz="1400" dirty="0">
                  <a:latin typeface="Arial" panose="020B0604020202020204" pitchFamily="34" charset="0"/>
                  <a:cs typeface="Arial" panose="020B0604020202020204" pitchFamily="34" charset="0"/>
                </a:rPr>
                <a:t>. The comparison between Splicer and other schemes under different metrics in </a:t>
              </a:r>
              <a:r>
                <a:rPr lang="en-US" altLang="zh-CN" sz="1400" dirty="0">
                  <a:solidFill>
                    <a:srgbClr val="0000FF"/>
                  </a:solidFill>
                  <a:latin typeface="Arial" panose="020B0604020202020204" pitchFamily="34" charset="0"/>
                  <a:cs typeface="Arial" panose="020B0604020202020204" pitchFamily="34" charset="0"/>
                </a:rPr>
                <a:t>large</a:t>
              </a:r>
              <a:r>
                <a:rPr lang="zh-CN" altLang="en-US" sz="1400" dirty="0">
                  <a:solidFill>
                    <a:srgbClr val="0000FF"/>
                  </a:solidFill>
                  <a:latin typeface="Arial" panose="020B0604020202020204" pitchFamily="34" charset="0"/>
                  <a:cs typeface="Arial" panose="020B0604020202020204" pitchFamily="34" charset="0"/>
                </a:rPr>
                <a:t>-scale</a:t>
              </a:r>
              <a:r>
                <a:rPr lang="zh-CN" altLang="en-US" sz="1400" dirty="0">
                  <a:latin typeface="Arial" panose="020B0604020202020204" pitchFamily="34" charset="0"/>
                  <a:cs typeface="Arial" panose="020B0604020202020204" pitchFamily="34" charset="0"/>
                </a:rPr>
                <a:t> networks.</a:t>
              </a:r>
            </a:p>
          </p:txBody>
        </p:sp>
      </p:grpSp>
      <p:sp>
        <p:nvSpPr>
          <p:cNvPr id="4" name="灯片编号占位符 3">
            <a:extLst>
              <a:ext uri="{FF2B5EF4-FFF2-40B4-BE49-F238E27FC236}">
                <a16:creationId xmlns:a16="http://schemas.microsoft.com/office/drawing/2014/main" id="{46A3650D-634E-440E-874A-970D73B7CBE1}"/>
              </a:ext>
            </a:extLst>
          </p:cNvPr>
          <p:cNvSpPr>
            <a:spLocks noGrp="1"/>
          </p:cNvSpPr>
          <p:nvPr>
            <p:ph type="sldNum" sz="quarter" idx="12"/>
          </p:nvPr>
        </p:nvSpPr>
        <p:spPr/>
        <p:txBody>
          <a:bodyPr/>
          <a:lstStyle/>
          <a:p>
            <a:fld id="{1446006D-88F2-4575-8DB4-2FA8AB281138}" type="slidenum">
              <a:rPr lang="zh-CN" altLang="en-US" smtClean="0">
                <a:latin typeface="Arial" panose="020B0604020202020204" pitchFamily="34" charset="0"/>
                <a:cs typeface="Arial" panose="020B0604020202020204" pitchFamily="34" charset="0"/>
              </a:rPr>
              <a:t>17</a:t>
            </a:fld>
            <a:endParaRPr lang="zh-CN" altLang="en-US">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E55C8252-4D43-485F-B61C-E7B593E2E543}"/>
              </a:ext>
            </a:extLst>
          </p:cNvPr>
          <p:cNvSpPr/>
          <p:nvPr/>
        </p:nvSpPr>
        <p:spPr>
          <a:xfrm>
            <a:off x="0" y="4333274"/>
            <a:ext cx="12192000" cy="1756639"/>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lstStyle/>
          <a:p>
            <a:pPr algn="ctr">
              <a:lnSpc>
                <a:spcPct val="200000"/>
              </a:lnSpc>
            </a:pPr>
            <a:r>
              <a:rPr lang="en-US" altLang="zh-CN" sz="2400" dirty="0">
                <a:solidFill>
                  <a:srgbClr val="0000FF"/>
                </a:solidFill>
                <a:latin typeface="Arial" panose="020B0604020202020204" pitchFamily="34" charset="0"/>
                <a:cs typeface="Arial" panose="020B0604020202020204" pitchFamily="34" charset="0"/>
              </a:rPr>
              <a:t>Splicer achieves an average improvement of about </a:t>
            </a:r>
            <a:r>
              <a:rPr lang="en-US" altLang="zh-CN" sz="2400" b="1" dirty="0">
                <a:solidFill>
                  <a:srgbClr val="0000FF"/>
                </a:solidFill>
                <a:latin typeface="Arial" panose="020B0604020202020204" pitchFamily="34" charset="0"/>
                <a:cs typeface="Arial" panose="020B0604020202020204" pitchFamily="34" charset="0"/>
              </a:rPr>
              <a:t>50% in transaction success rate </a:t>
            </a:r>
            <a:r>
              <a:rPr lang="en-US" altLang="zh-CN" sz="2400" dirty="0">
                <a:solidFill>
                  <a:srgbClr val="0000FF"/>
                </a:solidFill>
                <a:latin typeface="Arial" panose="020B0604020202020204" pitchFamily="34" charset="0"/>
                <a:cs typeface="Arial" panose="020B0604020202020204" pitchFamily="34" charset="0"/>
              </a:rPr>
              <a:t>and about </a:t>
            </a:r>
            <a:r>
              <a:rPr lang="en-US" altLang="zh-CN" sz="2400" b="1" dirty="0">
                <a:solidFill>
                  <a:srgbClr val="0000FF"/>
                </a:solidFill>
                <a:latin typeface="Arial" panose="020B0604020202020204" pitchFamily="34" charset="0"/>
                <a:cs typeface="Arial" panose="020B0604020202020204" pitchFamily="34" charset="0"/>
              </a:rPr>
              <a:t>30% in transaction throughput </a:t>
            </a:r>
            <a:r>
              <a:rPr lang="en-US" altLang="zh-CN" sz="2400" dirty="0">
                <a:solidFill>
                  <a:srgbClr val="0000FF"/>
                </a:solidFill>
                <a:latin typeface="Arial" panose="020B0604020202020204" pitchFamily="34" charset="0"/>
                <a:cs typeface="Arial" panose="020B0604020202020204" pitchFamily="34" charset="0"/>
              </a:rPr>
              <a:t>over existing schemes</a:t>
            </a:r>
            <a:endParaRPr lang="zh-CN" altLang="en-US" sz="24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4063123"/>
      </p:ext>
    </p:extLst>
  </p:cSld>
  <p:clrMapOvr>
    <a:masterClrMapping/>
  </p:clrMapOvr>
  <mc:AlternateContent xmlns:mc="http://schemas.openxmlformats.org/markup-compatibility/2006" xmlns:p14="http://schemas.microsoft.com/office/powerpoint/2010/main">
    <mc:Choice Requires="p14">
      <p:transition spd="med" p14:dur="700" advTm="102817">
        <p:fade/>
      </p:transition>
    </mc:Choice>
    <mc:Fallback xmlns="">
      <p:transition spd="med" advTm="102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773711" cy="721395"/>
          </a:xfrm>
          <a:ln w="12700" cmpd="sng">
            <a:noFill/>
          </a:ln>
        </p:spPr>
        <p:txBody>
          <a:bodyPr vert="horz" anchor="ctr"/>
          <a:lstStyle/>
          <a:p>
            <a:r>
              <a:rPr kumimoji="1" lang="en-US" altLang="zh-CN" sz="3200" dirty="0"/>
              <a:t>Results (cont.)</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a:extLst>
              <a:ext uri="{FF2B5EF4-FFF2-40B4-BE49-F238E27FC236}">
                <a16:creationId xmlns:a16="http://schemas.microsoft.com/office/drawing/2014/main" id="{7773BB88-9803-410C-A2EE-7592EF3E7E7A}"/>
              </a:ext>
            </a:extLst>
          </p:cNvPr>
          <p:cNvSpPr/>
          <p:nvPr/>
        </p:nvSpPr>
        <p:spPr>
          <a:xfrm>
            <a:off x="561340" y="1191854"/>
            <a:ext cx="10968654"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Evaluation of PCH placement</a:t>
            </a:r>
            <a:endParaRPr lang="zh-CN" altLang="en-US" sz="2000" b="1" dirty="0">
              <a:solidFill>
                <a:srgbClr val="0000FF"/>
              </a:solidFill>
              <a:latin typeface="Arial" panose="020B0604020202020204" pitchFamily="34" charset="0"/>
              <a:cs typeface="Arial" panose="020B0604020202020204" pitchFamily="34" charset="0"/>
            </a:endParaRPr>
          </a:p>
        </p:txBody>
      </p:sp>
      <p:grpSp>
        <p:nvGrpSpPr>
          <p:cNvPr id="13" name="组合 12">
            <a:extLst>
              <a:ext uri="{FF2B5EF4-FFF2-40B4-BE49-F238E27FC236}">
                <a16:creationId xmlns:a16="http://schemas.microsoft.com/office/drawing/2014/main" id="{1FEBA16F-F17B-A9A8-BE7D-C3CCD76114A2}"/>
              </a:ext>
            </a:extLst>
          </p:cNvPr>
          <p:cNvGrpSpPr/>
          <p:nvPr/>
        </p:nvGrpSpPr>
        <p:grpSpPr>
          <a:xfrm>
            <a:off x="0" y="1806894"/>
            <a:ext cx="12192000" cy="2129954"/>
            <a:chOff x="0" y="1806894"/>
            <a:chExt cx="12192000" cy="2129954"/>
          </a:xfrm>
        </p:grpSpPr>
        <p:pic>
          <p:nvPicPr>
            <p:cNvPr id="4" name="图片 3">
              <a:extLst>
                <a:ext uri="{FF2B5EF4-FFF2-40B4-BE49-F238E27FC236}">
                  <a16:creationId xmlns:a16="http://schemas.microsoft.com/office/drawing/2014/main" id="{77919742-1CA6-5804-ABCE-06D1366734B8}"/>
                </a:ext>
              </a:extLst>
            </p:cNvPr>
            <p:cNvPicPr>
              <a:picLocks noChangeAspect="1"/>
            </p:cNvPicPr>
            <p:nvPr/>
          </p:nvPicPr>
          <p:blipFill>
            <a:blip r:embed="rId4"/>
            <a:stretch>
              <a:fillRect/>
            </a:stretch>
          </p:blipFill>
          <p:spPr>
            <a:xfrm>
              <a:off x="0" y="1806894"/>
              <a:ext cx="12192000" cy="1850633"/>
            </a:xfrm>
            <a:prstGeom prst="rect">
              <a:avLst/>
            </a:prstGeom>
          </p:spPr>
        </p:pic>
        <p:sp>
          <p:nvSpPr>
            <p:cNvPr id="11" name="文本框 10">
              <a:extLst>
                <a:ext uri="{FF2B5EF4-FFF2-40B4-BE49-F238E27FC236}">
                  <a16:creationId xmlns:a16="http://schemas.microsoft.com/office/drawing/2014/main" id="{5DCDA3B2-1CCA-A719-00D1-C8EA4C94DDB4}"/>
                </a:ext>
              </a:extLst>
            </p:cNvPr>
            <p:cNvSpPr txBox="1"/>
            <p:nvPr/>
          </p:nvSpPr>
          <p:spPr>
            <a:xfrm>
              <a:off x="1893375" y="3629071"/>
              <a:ext cx="8304584" cy="307777"/>
            </a:xfrm>
            <a:prstGeom prst="rect">
              <a:avLst/>
            </a:prstGeom>
            <a:noFill/>
          </p:spPr>
          <p:txBody>
            <a:bodyPr wrap="square">
              <a:spAutoFit/>
            </a:bodyPr>
            <a:lstStyle/>
            <a:p>
              <a:pPr algn="ctr"/>
              <a:r>
                <a:rPr lang="zh-CN" altLang="en-US" sz="1400" dirty="0">
                  <a:latin typeface="Arial" panose="020B0604020202020204" pitchFamily="34" charset="0"/>
                  <a:cs typeface="Arial" panose="020B0604020202020204" pitchFamily="34" charset="0"/>
                </a:rPr>
                <a:t>Fig. </a:t>
              </a:r>
              <a:r>
                <a:rPr lang="en-US" altLang="zh-CN" sz="1400" dirty="0">
                  <a:latin typeface="Arial" panose="020B0604020202020204" pitchFamily="34" charset="0"/>
                  <a:cs typeface="Arial" panose="020B0604020202020204" pitchFamily="34" charset="0"/>
                </a:rPr>
                <a:t>12</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Evaluation of smooth node placement</a:t>
              </a:r>
              <a:r>
                <a:rPr lang="zh-CN" altLang="en-US" sz="1400" dirty="0">
                  <a:latin typeface="Arial" panose="020B0604020202020204" pitchFamily="34" charset="0"/>
                  <a:cs typeface="Arial" panose="020B0604020202020204" pitchFamily="34" charset="0"/>
                </a:rPr>
                <a:t>.</a:t>
              </a:r>
            </a:p>
          </p:txBody>
        </p:sp>
      </p:grpSp>
      <p:pic>
        <p:nvPicPr>
          <p:cNvPr id="14" name="图片 13">
            <a:extLst>
              <a:ext uri="{FF2B5EF4-FFF2-40B4-BE49-F238E27FC236}">
                <a16:creationId xmlns:a16="http://schemas.microsoft.com/office/drawing/2014/main" id="{BD4F1DDD-3105-BEAA-4861-9ED8564CE720}"/>
              </a:ext>
            </a:extLst>
          </p:cNvPr>
          <p:cNvPicPr>
            <a:picLocks noChangeAspect="1"/>
          </p:cNvPicPr>
          <p:nvPr/>
        </p:nvPicPr>
        <p:blipFill>
          <a:blip r:embed="rId5"/>
          <a:stretch>
            <a:fillRect/>
          </a:stretch>
        </p:blipFill>
        <p:spPr>
          <a:xfrm>
            <a:off x="0" y="4522299"/>
            <a:ext cx="12192000" cy="1895918"/>
          </a:xfrm>
          <a:prstGeom prst="rect">
            <a:avLst/>
          </a:prstGeom>
        </p:spPr>
      </p:pic>
      <p:sp>
        <p:nvSpPr>
          <p:cNvPr id="15" name="矩形 14">
            <a:extLst>
              <a:ext uri="{FF2B5EF4-FFF2-40B4-BE49-F238E27FC236}">
                <a16:creationId xmlns:a16="http://schemas.microsoft.com/office/drawing/2014/main" id="{E0DE0238-14C0-6B95-685E-38F46ACBC3BA}"/>
              </a:ext>
            </a:extLst>
          </p:cNvPr>
          <p:cNvSpPr/>
          <p:nvPr/>
        </p:nvSpPr>
        <p:spPr>
          <a:xfrm>
            <a:off x="561340" y="3966088"/>
            <a:ext cx="10968654"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Splicer's different routing choices</a:t>
            </a:r>
            <a:endParaRPr lang="zh-CN" altLang="en-US" sz="2000" b="1" dirty="0">
              <a:solidFill>
                <a:srgbClr val="0000FF"/>
              </a:solidFill>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8F36B711-12E0-4293-AFA0-E094B34A98A5}"/>
              </a:ext>
            </a:extLst>
          </p:cNvPr>
          <p:cNvSpPr>
            <a:spLocks noGrp="1"/>
          </p:cNvSpPr>
          <p:nvPr>
            <p:ph type="sldNum" sz="quarter" idx="12"/>
          </p:nvPr>
        </p:nvSpPr>
        <p:spPr/>
        <p:txBody>
          <a:bodyPr/>
          <a:lstStyle/>
          <a:p>
            <a:fld id="{1446006D-88F2-4575-8DB4-2FA8AB281138}" type="slidenum">
              <a:rPr lang="zh-CN" altLang="en-US" smtClean="0">
                <a:latin typeface="Arial" panose="020B0604020202020204" pitchFamily="34" charset="0"/>
                <a:cs typeface="Arial" panose="020B0604020202020204" pitchFamily="34" charset="0"/>
              </a:rPr>
              <a:t>18</a:t>
            </a:fld>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8864523"/>
      </p:ext>
    </p:extLst>
  </p:cSld>
  <p:clrMapOvr>
    <a:masterClrMapping/>
  </p:clrMapOvr>
  <mc:AlternateContent xmlns:mc="http://schemas.openxmlformats.org/markup-compatibility/2006" xmlns:p14="http://schemas.microsoft.com/office/powerpoint/2010/main">
    <mc:Choice Requires="p14">
      <p:transition spd="med" p14:dur="700" advTm="20418">
        <p:fade/>
      </p:transition>
    </mc:Choice>
    <mc:Fallback xmlns="">
      <p:transition spd="med" advTm="2041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7285879" cy="721395"/>
          </a:xfrm>
          <a:ln w="12700" cmpd="sng">
            <a:noFill/>
          </a:ln>
        </p:spPr>
        <p:txBody>
          <a:bodyPr vert="horz" anchor="ctr"/>
          <a:lstStyle/>
          <a:p>
            <a:r>
              <a:rPr kumimoji="1" lang="en-US" altLang="zh-CN" sz="3200" dirty="0"/>
              <a:t>Contribution and Conclusion</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a:extLst>
              <a:ext uri="{FF2B5EF4-FFF2-40B4-BE49-F238E27FC236}">
                <a16:creationId xmlns:a16="http://schemas.microsoft.com/office/drawing/2014/main" id="{7773BB88-9803-410C-A2EE-7592EF3E7E7A}"/>
              </a:ext>
            </a:extLst>
          </p:cNvPr>
          <p:cNvSpPr/>
          <p:nvPr/>
        </p:nvSpPr>
        <p:spPr>
          <a:xfrm>
            <a:off x="561340" y="1485615"/>
            <a:ext cx="10968654" cy="3886770"/>
          </a:xfrm>
          <a:prstGeom prst="rect">
            <a:avLst/>
          </a:prstGeom>
        </p:spPr>
        <p:txBody>
          <a:bodyPr wrap="square">
            <a:spAutoFit/>
          </a:bodyPr>
          <a:lstStyle/>
          <a:p>
            <a:pPr marL="457200" indent="-457200">
              <a:lnSpc>
                <a:spcPct val="200000"/>
              </a:lnSpc>
              <a:buFont typeface="Wingdings" panose="05000000000000000000" pitchFamily="2" charset="2"/>
              <a:buChar char="Ø"/>
            </a:pPr>
            <a:r>
              <a:rPr lang="en-US" altLang="zh-CN" dirty="0">
                <a:latin typeface="Arial" panose="020B0604020202020204" pitchFamily="34" charset="0"/>
                <a:cs typeface="Arial" panose="020B0604020202020204" pitchFamily="34" charset="0"/>
              </a:rPr>
              <a:t>We propose a </a:t>
            </a:r>
            <a:r>
              <a:rPr lang="en-US" altLang="zh-CN" dirty="0">
                <a:solidFill>
                  <a:srgbClr val="0000FF"/>
                </a:solidFill>
                <a:latin typeface="Arial" panose="020B0604020202020204" pitchFamily="34" charset="0"/>
                <a:cs typeface="Arial" panose="020B0604020202020204" pitchFamily="34" charset="0"/>
              </a:rPr>
              <a:t>distributed routing mechanism</a:t>
            </a:r>
            <a:r>
              <a:rPr lang="en-US" altLang="zh-CN" dirty="0">
                <a:latin typeface="Arial" panose="020B0604020202020204" pitchFamily="34" charset="0"/>
                <a:cs typeface="Arial" panose="020B0604020202020204" pitchFamily="34" charset="0"/>
              </a:rPr>
              <a:t> with </a:t>
            </a:r>
            <a:r>
              <a:rPr lang="en-US" altLang="zh-CN" dirty="0">
                <a:solidFill>
                  <a:srgbClr val="00B050"/>
                </a:solidFill>
                <a:latin typeface="Arial" panose="020B0604020202020204" pitchFamily="34" charset="0"/>
                <a:cs typeface="Arial" panose="020B0604020202020204" pitchFamily="34" charset="0"/>
              </a:rPr>
              <a:t>high scalability</a:t>
            </a:r>
            <a:r>
              <a:rPr lang="en-US" altLang="zh-CN" dirty="0">
                <a:latin typeface="Arial" panose="020B0604020202020204" pitchFamily="34" charset="0"/>
                <a:cs typeface="Arial" panose="020B0604020202020204" pitchFamily="34" charset="0"/>
              </a:rPr>
              <a:t> based on </a:t>
            </a:r>
            <a:r>
              <a:rPr lang="en-US" altLang="zh-CN" dirty="0">
                <a:solidFill>
                  <a:srgbClr val="0000FF"/>
                </a:solidFill>
                <a:latin typeface="Arial" panose="020B0604020202020204" pitchFamily="34" charset="0"/>
                <a:cs typeface="Arial" panose="020B0604020202020204" pitchFamily="34" charset="0"/>
              </a:rPr>
              <a:t>multiple PCHs</a:t>
            </a:r>
          </a:p>
          <a:p>
            <a:pPr marL="457200" indent="-457200">
              <a:lnSpc>
                <a:spcPct val="200000"/>
              </a:lnSpc>
              <a:buFont typeface="Wingdings" panose="05000000000000000000" pitchFamily="2" charset="2"/>
              <a:buChar char="Ø"/>
            </a:pPr>
            <a:r>
              <a:rPr lang="en-US" altLang="zh-CN" dirty="0">
                <a:latin typeface="Arial" panose="020B0604020202020204" pitchFamily="34" charset="0"/>
                <a:cs typeface="Arial" panose="020B0604020202020204" pitchFamily="34" charset="0"/>
              </a:rPr>
              <a:t>We seek a new </a:t>
            </a:r>
            <a:r>
              <a:rPr lang="en-US" altLang="zh-CN" dirty="0">
                <a:solidFill>
                  <a:srgbClr val="0000FF"/>
                </a:solidFill>
                <a:latin typeface="Arial" panose="020B0604020202020204" pitchFamily="34" charset="0"/>
                <a:cs typeface="Arial" panose="020B0604020202020204" pitchFamily="34" charset="0"/>
              </a:rPr>
              <a:t>tradeoff</a:t>
            </a:r>
            <a:r>
              <a:rPr lang="en-US" altLang="zh-CN" dirty="0">
                <a:latin typeface="Arial" panose="020B0604020202020204" pitchFamily="34" charset="0"/>
                <a:cs typeface="Arial" panose="020B0604020202020204" pitchFamily="34" charset="0"/>
              </a:rPr>
              <a:t> between decentralization and scalability for PCNs</a:t>
            </a:r>
          </a:p>
          <a:p>
            <a:pPr marL="457200" indent="-457200">
              <a:lnSpc>
                <a:spcPct val="200000"/>
              </a:lnSpc>
              <a:buFont typeface="Wingdings" panose="05000000000000000000" pitchFamily="2" charset="2"/>
              <a:buChar char="Ø"/>
            </a:pPr>
            <a:r>
              <a:rPr lang="en-US" altLang="zh-CN" dirty="0">
                <a:latin typeface="Arial" panose="020B0604020202020204" pitchFamily="34" charset="0"/>
                <a:cs typeface="Arial" panose="020B0604020202020204" pitchFamily="34" charset="0"/>
              </a:rPr>
              <a:t>PCHs route transaction flows in an </a:t>
            </a:r>
            <a:r>
              <a:rPr lang="en-US" altLang="zh-CN" dirty="0">
                <a:solidFill>
                  <a:srgbClr val="00B050"/>
                </a:solidFill>
                <a:latin typeface="Arial" panose="020B0604020202020204" pitchFamily="34" charset="0"/>
                <a:cs typeface="Arial" panose="020B0604020202020204" pitchFamily="34" charset="0"/>
              </a:rPr>
              <a:t>optimal deadlock-free </a:t>
            </a:r>
            <a:r>
              <a:rPr lang="en-US" altLang="zh-CN" dirty="0">
                <a:latin typeface="Arial" panose="020B0604020202020204" pitchFamily="34" charset="0"/>
                <a:cs typeface="Arial" panose="020B0604020202020204" pitchFamily="34" charset="0"/>
              </a:rPr>
              <a:t>manner</a:t>
            </a:r>
          </a:p>
          <a:p>
            <a:pPr marL="457200" indent="-457200">
              <a:lnSpc>
                <a:spcPct val="200000"/>
              </a:lnSpc>
              <a:buFont typeface="Wingdings" panose="05000000000000000000" pitchFamily="2" charset="2"/>
              <a:buChar char="Ø"/>
            </a:pPr>
            <a:r>
              <a:rPr lang="en-US" altLang="zh-CN" dirty="0">
                <a:latin typeface="Arial" panose="020B0604020202020204" pitchFamily="34" charset="0"/>
                <a:cs typeface="Arial" panose="020B0604020202020204" pitchFamily="34" charset="0"/>
              </a:rPr>
              <a:t>We formulate the </a:t>
            </a:r>
            <a:r>
              <a:rPr lang="en-US" altLang="zh-CN" dirty="0">
                <a:solidFill>
                  <a:srgbClr val="0000FF"/>
                </a:solidFill>
                <a:latin typeface="Arial" panose="020B0604020202020204" pitchFamily="34" charset="0"/>
                <a:cs typeface="Arial" panose="020B0604020202020204" pitchFamily="34" charset="0"/>
              </a:rPr>
              <a:t>PCH placement problem</a:t>
            </a:r>
            <a:r>
              <a:rPr lang="en-US" altLang="zh-CN" dirty="0">
                <a:latin typeface="Arial" panose="020B0604020202020204" pitchFamily="34" charset="0"/>
                <a:cs typeface="Arial" panose="020B0604020202020204" pitchFamily="34" charset="0"/>
              </a:rPr>
              <a:t> for network scalability and propose </a:t>
            </a:r>
            <a:r>
              <a:rPr lang="en-US" altLang="zh-CN" dirty="0">
                <a:solidFill>
                  <a:srgbClr val="0000FF"/>
                </a:solidFill>
                <a:latin typeface="Arial" panose="020B0604020202020204" pitchFamily="34" charset="0"/>
                <a:cs typeface="Arial" panose="020B0604020202020204" pitchFamily="34" charset="0"/>
              </a:rPr>
              <a:t>two solutions </a:t>
            </a:r>
            <a:r>
              <a:rPr lang="en-US" altLang="zh-CN" dirty="0">
                <a:latin typeface="Arial" panose="020B0604020202020204" pitchFamily="34" charset="0"/>
                <a:cs typeface="Arial" panose="020B0604020202020204" pitchFamily="34" charset="0"/>
              </a:rPr>
              <a:t>in small and large-scale networks</a:t>
            </a:r>
          </a:p>
          <a:p>
            <a:pPr marL="457200" indent="-457200">
              <a:lnSpc>
                <a:spcPct val="200000"/>
              </a:lnSpc>
              <a:buFont typeface="Wingdings" panose="05000000000000000000" pitchFamily="2" charset="2"/>
              <a:buChar char="Ø"/>
            </a:pPr>
            <a:r>
              <a:rPr lang="en-US" altLang="zh-CN" dirty="0">
                <a:latin typeface="Arial" panose="020B0604020202020204" pitchFamily="34" charset="0"/>
                <a:cs typeface="Arial" panose="020B0604020202020204" pitchFamily="34" charset="0"/>
              </a:rPr>
              <a:t>We design the </a:t>
            </a:r>
            <a:r>
              <a:rPr lang="en-US" altLang="zh-CN" dirty="0">
                <a:solidFill>
                  <a:srgbClr val="0000FF"/>
                </a:solidFill>
                <a:latin typeface="Arial" panose="020B0604020202020204" pitchFamily="34" charset="0"/>
                <a:cs typeface="Arial" panose="020B0604020202020204" pitchFamily="34" charset="0"/>
              </a:rPr>
              <a:t>rate-based routing</a:t>
            </a:r>
            <a:r>
              <a:rPr lang="en-US" altLang="zh-CN" dirty="0">
                <a:latin typeface="Arial" panose="020B0604020202020204" pitchFamily="34" charset="0"/>
                <a:cs typeface="Arial" panose="020B0604020202020204" pitchFamily="34" charset="0"/>
              </a:rPr>
              <a:t> and </a:t>
            </a:r>
            <a:r>
              <a:rPr lang="en-US" altLang="zh-CN" dirty="0">
                <a:solidFill>
                  <a:srgbClr val="0000FF"/>
                </a:solidFill>
                <a:latin typeface="Arial" panose="020B0604020202020204" pitchFamily="34" charset="0"/>
                <a:cs typeface="Arial" panose="020B0604020202020204" pitchFamily="34" charset="0"/>
              </a:rPr>
              <a:t>congestion control </a:t>
            </a:r>
            <a:r>
              <a:rPr lang="en-US" altLang="zh-CN" dirty="0">
                <a:latin typeface="Arial" panose="020B0604020202020204" pitchFamily="34" charset="0"/>
                <a:cs typeface="Arial" panose="020B0604020202020204" pitchFamily="34" charset="0"/>
              </a:rPr>
              <a:t>protocols on PCHs</a:t>
            </a:r>
          </a:p>
          <a:p>
            <a:pPr marL="457200" indent="-457200">
              <a:lnSpc>
                <a:spcPct val="200000"/>
              </a:lnSpc>
              <a:buFont typeface="Wingdings" panose="05000000000000000000" pitchFamily="2" charset="2"/>
              <a:buChar char="Ø"/>
            </a:pPr>
            <a:r>
              <a:rPr lang="en-US" altLang="zh-CN" dirty="0">
                <a:latin typeface="Arial" panose="020B0604020202020204" pitchFamily="34" charset="0"/>
                <a:cs typeface="Arial" panose="020B0604020202020204" pitchFamily="34" charset="0"/>
              </a:rPr>
              <a:t>Extensive experimental results show that Splicer </a:t>
            </a:r>
            <a:r>
              <a:rPr lang="en-US" altLang="zh-CN" dirty="0">
                <a:solidFill>
                  <a:srgbClr val="00B050"/>
                </a:solidFill>
                <a:latin typeface="Arial" panose="020B0604020202020204" pitchFamily="34" charset="0"/>
                <a:cs typeface="Arial" panose="020B0604020202020204" pitchFamily="34" charset="0"/>
              </a:rPr>
              <a:t>outperforms</a:t>
            </a:r>
            <a:r>
              <a:rPr lang="en-US" altLang="zh-CN" dirty="0">
                <a:latin typeface="Arial" panose="020B0604020202020204" pitchFamily="34" charset="0"/>
                <a:cs typeface="Arial" panose="020B0604020202020204" pitchFamily="34" charset="0"/>
              </a:rPr>
              <a:t> the state-of-the-arts</a:t>
            </a:r>
          </a:p>
        </p:txBody>
      </p:sp>
      <p:sp>
        <p:nvSpPr>
          <p:cNvPr id="3" name="灯片编号占位符 2">
            <a:extLst>
              <a:ext uri="{FF2B5EF4-FFF2-40B4-BE49-F238E27FC236}">
                <a16:creationId xmlns:a16="http://schemas.microsoft.com/office/drawing/2014/main" id="{6BB8E428-0211-4C8A-88B8-D596BEAC9B84}"/>
              </a:ext>
            </a:extLst>
          </p:cNvPr>
          <p:cNvSpPr>
            <a:spLocks noGrp="1"/>
          </p:cNvSpPr>
          <p:nvPr>
            <p:ph type="sldNum" sz="quarter" idx="12"/>
          </p:nvPr>
        </p:nvSpPr>
        <p:spPr/>
        <p:txBody>
          <a:bodyPr/>
          <a:lstStyle/>
          <a:p>
            <a:fld id="{1446006D-88F2-4575-8DB4-2FA8AB281138}" type="slidenum">
              <a:rPr lang="zh-CN" altLang="en-US" smtClean="0"/>
              <a:t>19</a:t>
            </a:fld>
            <a:endParaRPr lang="zh-CN" altLang="en-US"/>
          </a:p>
        </p:txBody>
      </p:sp>
    </p:spTree>
    <p:extLst>
      <p:ext uri="{BB962C8B-B14F-4D97-AF65-F5344CB8AC3E}">
        <p14:creationId xmlns:p14="http://schemas.microsoft.com/office/powerpoint/2010/main" val="907707079"/>
      </p:ext>
    </p:extLst>
  </p:cSld>
  <p:clrMapOvr>
    <a:masterClrMapping/>
  </p:clrMapOvr>
  <mc:AlternateContent xmlns:mc="http://schemas.openxmlformats.org/markup-compatibility/2006" xmlns:p14="http://schemas.microsoft.com/office/powerpoint/2010/main">
    <mc:Choice Requires="p14">
      <p:transition spd="med" p14:dur="700" advTm="60851">
        <p:fade/>
      </p:transition>
    </mc:Choice>
    <mc:Fallback xmlns="">
      <p:transition spd="med" advTm="6085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773711" cy="721395"/>
          </a:xfrm>
        </p:spPr>
        <p:txBody>
          <a:bodyPr/>
          <a:lstStyle/>
          <a:p>
            <a:r>
              <a:rPr kumimoji="1" lang="en-US" altLang="zh-CN" sz="3200" dirty="0"/>
              <a:t>Introduction</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a:extLst>
              <a:ext uri="{FF2B5EF4-FFF2-40B4-BE49-F238E27FC236}">
                <a16:creationId xmlns:a16="http://schemas.microsoft.com/office/drawing/2014/main" id="{7773BB88-9803-410C-A2EE-7592EF3E7E7A}"/>
              </a:ext>
            </a:extLst>
          </p:cNvPr>
          <p:cNvSpPr/>
          <p:nvPr/>
        </p:nvSpPr>
        <p:spPr>
          <a:xfrm>
            <a:off x="561340" y="1191854"/>
            <a:ext cx="10968654" cy="1843518"/>
          </a:xfrm>
          <a:prstGeom prst="rect">
            <a:avLst/>
          </a:prstGeom>
        </p:spPr>
        <p:txBody>
          <a:bodyPr wrap="square">
            <a:spAutoFit/>
          </a:bodyPr>
          <a:lstStyle/>
          <a:p>
            <a:pPr marL="457200" indent="-457200">
              <a:lnSpc>
                <a:spcPct val="200000"/>
              </a:lnSpc>
              <a:buFont typeface="Wingdings" panose="05000000000000000000" pitchFamily="2" charset="2"/>
              <a:buChar char="l"/>
            </a:pPr>
            <a:r>
              <a:rPr lang="en-US" altLang="zh-CN" sz="2000" b="1" dirty="0">
                <a:solidFill>
                  <a:srgbClr val="003E81"/>
                </a:solidFill>
                <a:latin typeface="Arial" panose="020B0604020202020204" pitchFamily="34" charset="0"/>
                <a:cs typeface="Arial" panose="020B0604020202020204" pitchFamily="34" charset="0"/>
              </a:rPr>
              <a:t>Payment Channel Network</a:t>
            </a:r>
            <a:r>
              <a:rPr lang="zh-CN" altLang="en-US" sz="2000" b="1" dirty="0">
                <a:solidFill>
                  <a:srgbClr val="003E81"/>
                </a:solidFill>
                <a:latin typeface="Arial" panose="020B0604020202020204" pitchFamily="34" charset="0"/>
                <a:cs typeface="Arial" panose="020B0604020202020204" pitchFamily="34" charset="0"/>
              </a:rPr>
              <a:t> </a:t>
            </a:r>
            <a:r>
              <a:rPr lang="en-US" altLang="zh-CN" sz="2000" b="1" dirty="0">
                <a:solidFill>
                  <a:srgbClr val="003E81"/>
                </a:solidFill>
                <a:latin typeface="Arial" panose="020B0604020202020204" pitchFamily="34" charset="0"/>
                <a:cs typeface="Arial" panose="020B0604020202020204" pitchFamily="34" charset="0"/>
              </a:rPr>
              <a:t>(PCN)</a:t>
            </a:r>
          </a:p>
          <a:p>
            <a:pPr marL="457200" indent="-457200">
              <a:lnSpc>
                <a:spcPct val="200000"/>
              </a:lnSpc>
              <a:buFont typeface="Wingdings" panose="05000000000000000000" pitchFamily="2" charset="2"/>
              <a:buChar char="l"/>
            </a:pPr>
            <a:r>
              <a:rPr lang="en-US" altLang="zh-CN" sz="2000" b="1" dirty="0">
                <a:solidFill>
                  <a:srgbClr val="003E81"/>
                </a:solidFill>
                <a:latin typeface="Arial" panose="020B0604020202020204" pitchFamily="34" charset="0"/>
                <a:cs typeface="Arial" panose="020B0604020202020204" pitchFamily="34" charset="0"/>
              </a:rPr>
              <a:t>Layer-2</a:t>
            </a:r>
          </a:p>
          <a:p>
            <a:pPr marL="457200" indent="-457200">
              <a:lnSpc>
                <a:spcPct val="200000"/>
              </a:lnSpc>
              <a:buFont typeface="Wingdings" panose="05000000000000000000" pitchFamily="2" charset="2"/>
              <a:buChar char="l"/>
            </a:pPr>
            <a:r>
              <a:rPr lang="en-US" altLang="zh-CN" sz="2000" b="1" dirty="0">
                <a:solidFill>
                  <a:srgbClr val="003E81"/>
                </a:solidFill>
                <a:latin typeface="Arial" panose="020B0604020202020204" pitchFamily="34" charset="0"/>
                <a:cs typeface="Arial" panose="020B0604020202020204" pitchFamily="34" charset="0"/>
              </a:rPr>
              <a:t>An off-chain technique to improve the blockchain’s scalability</a:t>
            </a:r>
            <a:endParaRPr lang="zh-CN" altLang="en-US" sz="2000" b="1" dirty="0">
              <a:solidFill>
                <a:srgbClr val="003E81"/>
              </a:solidFill>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D2011485-A814-4B12-AF86-AA63763E4ED5}"/>
              </a:ext>
            </a:extLst>
          </p:cNvPr>
          <p:cNvSpPr>
            <a:spLocks noGrp="1"/>
          </p:cNvSpPr>
          <p:nvPr>
            <p:ph type="sldNum" sz="quarter" idx="12"/>
          </p:nvPr>
        </p:nvSpPr>
        <p:spPr>
          <a:xfrm>
            <a:off x="9448800" y="6492875"/>
            <a:ext cx="2743200" cy="365125"/>
          </a:xfrm>
        </p:spPr>
        <p:txBody>
          <a:bodyPr/>
          <a:lstStyle/>
          <a:p>
            <a:fld id="{1446006D-88F2-4575-8DB4-2FA8AB281138}" type="slidenum">
              <a:rPr lang="zh-CN" altLang="en-US" smtClean="0">
                <a:latin typeface="Arial" panose="020B0604020202020204" pitchFamily="34" charset="0"/>
                <a:cs typeface="Arial" panose="020B0604020202020204" pitchFamily="34" charset="0"/>
              </a:rPr>
              <a:t>2</a:t>
            </a:fld>
            <a:endParaRPr lang="zh-CN" altLang="en-US">
              <a:latin typeface="Arial" panose="020B0604020202020204" pitchFamily="34" charset="0"/>
              <a:cs typeface="Arial" panose="020B0604020202020204" pitchFamily="34" charset="0"/>
            </a:endParaRPr>
          </a:p>
        </p:txBody>
      </p:sp>
      <p:grpSp>
        <p:nvGrpSpPr>
          <p:cNvPr id="1055" name="组合 1054">
            <a:extLst>
              <a:ext uri="{FF2B5EF4-FFF2-40B4-BE49-F238E27FC236}">
                <a16:creationId xmlns:a16="http://schemas.microsoft.com/office/drawing/2014/main" id="{E5C023DC-CA29-4944-A510-12CA1BA78076}"/>
              </a:ext>
            </a:extLst>
          </p:cNvPr>
          <p:cNvGrpSpPr/>
          <p:nvPr/>
        </p:nvGrpSpPr>
        <p:grpSpPr>
          <a:xfrm>
            <a:off x="263352" y="3302662"/>
            <a:ext cx="11744762" cy="3430899"/>
            <a:chOff x="263352" y="3302662"/>
            <a:chExt cx="11744762" cy="3430899"/>
          </a:xfrm>
        </p:grpSpPr>
        <p:grpSp>
          <p:nvGrpSpPr>
            <p:cNvPr id="103" name="组合 102">
              <a:extLst>
                <a:ext uri="{FF2B5EF4-FFF2-40B4-BE49-F238E27FC236}">
                  <a16:creationId xmlns:a16="http://schemas.microsoft.com/office/drawing/2014/main" id="{9F17EE8D-C5E2-45CB-BD11-107FEFAD609D}"/>
                </a:ext>
              </a:extLst>
            </p:cNvPr>
            <p:cNvGrpSpPr/>
            <p:nvPr/>
          </p:nvGrpSpPr>
          <p:grpSpPr>
            <a:xfrm>
              <a:off x="322289" y="3302662"/>
              <a:ext cx="7145010" cy="3430899"/>
              <a:chOff x="322289" y="3302662"/>
              <a:chExt cx="7145010" cy="3430899"/>
            </a:xfrm>
          </p:grpSpPr>
          <p:grpSp>
            <p:nvGrpSpPr>
              <p:cNvPr id="73" name="组合 72">
                <a:extLst>
                  <a:ext uri="{FF2B5EF4-FFF2-40B4-BE49-F238E27FC236}">
                    <a16:creationId xmlns:a16="http://schemas.microsoft.com/office/drawing/2014/main" id="{3EF1573F-9C5D-45F2-9877-D1C97B8123B5}"/>
                  </a:ext>
                </a:extLst>
              </p:cNvPr>
              <p:cNvGrpSpPr/>
              <p:nvPr/>
            </p:nvGrpSpPr>
            <p:grpSpPr>
              <a:xfrm>
                <a:off x="684862" y="3302662"/>
                <a:ext cx="4295540" cy="462670"/>
                <a:chOff x="2480796" y="3062037"/>
                <a:chExt cx="4295540" cy="462670"/>
              </a:xfrm>
            </p:grpSpPr>
            <p:pic>
              <p:nvPicPr>
                <p:cNvPr id="52" name="图形 51">
                  <a:extLst>
                    <a:ext uri="{FF2B5EF4-FFF2-40B4-BE49-F238E27FC236}">
                      <a16:creationId xmlns:a16="http://schemas.microsoft.com/office/drawing/2014/main" id="{4E1291D1-5C67-4AC2-9E6F-23032E5F119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99403" y="3062042"/>
                  <a:ext cx="476780" cy="462665"/>
                </a:xfrm>
                <a:prstGeom prst="rect">
                  <a:avLst/>
                </a:prstGeom>
              </p:spPr>
            </p:pic>
            <p:pic>
              <p:nvPicPr>
                <p:cNvPr id="53" name="图形 52">
                  <a:extLst>
                    <a:ext uri="{FF2B5EF4-FFF2-40B4-BE49-F238E27FC236}">
                      <a16:creationId xmlns:a16="http://schemas.microsoft.com/office/drawing/2014/main" id="{80FF422C-739C-481B-B6F1-196C31BDEC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4790" y="3062042"/>
                  <a:ext cx="476780" cy="462665"/>
                </a:xfrm>
                <a:prstGeom prst="rect">
                  <a:avLst/>
                </a:prstGeom>
              </p:spPr>
            </p:pic>
            <p:pic>
              <p:nvPicPr>
                <p:cNvPr id="54" name="图形 53">
                  <a:extLst>
                    <a:ext uri="{FF2B5EF4-FFF2-40B4-BE49-F238E27FC236}">
                      <a16:creationId xmlns:a16="http://schemas.microsoft.com/office/drawing/2014/main" id="{54322ABA-99F8-43C6-9C53-9DADD7FAA3A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0176" y="3062040"/>
                  <a:ext cx="476780" cy="462665"/>
                </a:xfrm>
                <a:prstGeom prst="rect">
                  <a:avLst/>
                </a:prstGeom>
              </p:spPr>
            </p:pic>
            <p:pic>
              <p:nvPicPr>
                <p:cNvPr id="55" name="图形 54">
                  <a:extLst>
                    <a:ext uri="{FF2B5EF4-FFF2-40B4-BE49-F238E27FC236}">
                      <a16:creationId xmlns:a16="http://schemas.microsoft.com/office/drawing/2014/main" id="{0F3353EF-D32D-4434-B9BC-DE306DB4F8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5563" y="3062039"/>
                  <a:ext cx="476780" cy="462665"/>
                </a:xfrm>
                <a:prstGeom prst="rect">
                  <a:avLst/>
                </a:prstGeom>
              </p:spPr>
            </p:pic>
            <p:cxnSp>
              <p:nvCxnSpPr>
                <p:cNvPr id="56" name="直接连接符 55">
                  <a:extLst>
                    <a:ext uri="{FF2B5EF4-FFF2-40B4-BE49-F238E27FC236}">
                      <a16:creationId xmlns:a16="http://schemas.microsoft.com/office/drawing/2014/main" id="{D22E3EA4-C13E-4F11-B6EF-1167688E5912}"/>
                    </a:ext>
                  </a:extLst>
                </p:cNvPr>
                <p:cNvCxnSpPr>
                  <a:stCxn id="52" idx="3"/>
                  <a:endCxn id="53" idx="1"/>
                </p:cNvCxnSpPr>
                <p:nvPr/>
              </p:nvCxnSpPr>
              <p:spPr>
                <a:xfrm>
                  <a:off x="3276183" y="3293375"/>
                  <a:ext cx="31860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1189910-C8BA-4E07-B264-908A1A354B37}"/>
                    </a:ext>
                  </a:extLst>
                </p:cNvPr>
                <p:cNvCxnSpPr>
                  <a:cxnSpLocks/>
                  <a:stCxn id="53" idx="3"/>
                  <a:endCxn id="54" idx="1"/>
                </p:cNvCxnSpPr>
                <p:nvPr/>
              </p:nvCxnSpPr>
              <p:spPr>
                <a:xfrm flipV="1">
                  <a:off x="4071569" y="3293374"/>
                  <a:ext cx="318607" cy="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D28A6E36-6E92-4D2F-8601-EA15C2508545}"/>
                    </a:ext>
                  </a:extLst>
                </p:cNvPr>
                <p:cNvCxnSpPr>
                  <a:cxnSpLocks/>
                  <a:stCxn id="54" idx="3"/>
                  <a:endCxn id="55" idx="1"/>
                </p:cNvCxnSpPr>
                <p:nvPr/>
              </p:nvCxnSpPr>
              <p:spPr>
                <a:xfrm flipV="1">
                  <a:off x="4866956" y="3293372"/>
                  <a:ext cx="318607" cy="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图形 58">
                  <a:extLst>
                    <a:ext uri="{FF2B5EF4-FFF2-40B4-BE49-F238E27FC236}">
                      <a16:creationId xmlns:a16="http://schemas.microsoft.com/office/drawing/2014/main" id="{565B46CA-BD50-46E2-81A9-4CC17A812F3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949" y="3062037"/>
                  <a:ext cx="476780" cy="462665"/>
                </a:xfrm>
                <a:prstGeom prst="rect">
                  <a:avLst/>
                </a:prstGeom>
              </p:spPr>
            </p:pic>
            <p:cxnSp>
              <p:nvCxnSpPr>
                <p:cNvPr id="60" name="直接连接符 59">
                  <a:extLst>
                    <a:ext uri="{FF2B5EF4-FFF2-40B4-BE49-F238E27FC236}">
                      <a16:creationId xmlns:a16="http://schemas.microsoft.com/office/drawing/2014/main" id="{20D5901B-8FAB-4E16-987B-45F59D9F511C}"/>
                    </a:ext>
                  </a:extLst>
                </p:cNvPr>
                <p:cNvCxnSpPr>
                  <a:cxnSpLocks/>
                  <a:stCxn id="55" idx="3"/>
                  <a:endCxn id="59" idx="1"/>
                </p:cNvCxnSpPr>
                <p:nvPr/>
              </p:nvCxnSpPr>
              <p:spPr>
                <a:xfrm flipV="1">
                  <a:off x="5662342" y="3293370"/>
                  <a:ext cx="318607" cy="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6C6371A-54B3-4A9F-9221-CC9151EC77F8}"/>
                    </a:ext>
                  </a:extLst>
                </p:cNvPr>
                <p:cNvCxnSpPr>
                  <a:cxnSpLocks/>
                  <a:endCxn id="52" idx="1"/>
                </p:cNvCxnSpPr>
                <p:nvPr/>
              </p:nvCxnSpPr>
              <p:spPr>
                <a:xfrm>
                  <a:off x="2480796" y="3293369"/>
                  <a:ext cx="318607" cy="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B8F9C25-3369-4666-A3A6-E1410AFAEF5F}"/>
                    </a:ext>
                  </a:extLst>
                </p:cNvPr>
                <p:cNvCxnSpPr>
                  <a:cxnSpLocks/>
                  <a:stCxn id="59" idx="3"/>
                </p:cNvCxnSpPr>
                <p:nvPr/>
              </p:nvCxnSpPr>
              <p:spPr>
                <a:xfrm flipV="1">
                  <a:off x="6457729" y="3293369"/>
                  <a:ext cx="318607" cy="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6" name="图形 25">
                <a:extLst>
                  <a:ext uri="{FF2B5EF4-FFF2-40B4-BE49-F238E27FC236}">
                    <a16:creationId xmlns:a16="http://schemas.microsoft.com/office/drawing/2014/main" id="{29E64EDC-BBB0-43D8-983B-3791C07DC8B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81667" y="4610184"/>
                <a:ext cx="547893" cy="547893"/>
              </a:xfrm>
              <a:prstGeom prst="rect">
                <a:avLst/>
              </a:prstGeom>
            </p:spPr>
          </p:pic>
          <p:grpSp>
            <p:nvGrpSpPr>
              <p:cNvPr id="101" name="组合 100">
                <a:extLst>
                  <a:ext uri="{FF2B5EF4-FFF2-40B4-BE49-F238E27FC236}">
                    <a16:creationId xmlns:a16="http://schemas.microsoft.com/office/drawing/2014/main" id="{B69881DB-470C-4BA7-AC34-67B00FFB9934}"/>
                  </a:ext>
                </a:extLst>
              </p:cNvPr>
              <p:cNvGrpSpPr/>
              <p:nvPr/>
            </p:nvGrpSpPr>
            <p:grpSpPr>
              <a:xfrm>
                <a:off x="673042" y="5681444"/>
                <a:ext cx="2740024" cy="558317"/>
                <a:chOff x="673042" y="5681444"/>
                <a:chExt cx="2740024" cy="558317"/>
              </a:xfrm>
            </p:grpSpPr>
            <p:sp>
              <p:nvSpPr>
                <p:cNvPr id="35" name="矩形 34">
                  <a:extLst>
                    <a:ext uri="{FF2B5EF4-FFF2-40B4-BE49-F238E27FC236}">
                      <a16:creationId xmlns:a16="http://schemas.microsoft.com/office/drawing/2014/main" id="{E4EFC78F-7BB9-43FC-ABB4-A974E3FC8752}"/>
                    </a:ext>
                  </a:extLst>
                </p:cNvPr>
                <p:cNvSpPr/>
                <p:nvPr/>
              </p:nvSpPr>
              <p:spPr bwMode="auto">
                <a:xfrm>
                  <a:off x="1181042" y="5857782"/>
                  <a:ext cx="1728787" cy="252413"/>
                </a:xfrm>
                <a:prstGeom prst="rect">
                  <a:avLst/>
                </a:prstGeom>
                <a:noFill/>
                <a:ln w="19050" cap="flat" cmpd="sng" algn="ctr">
                  <a:solidFill>
                    <a:sysClr val="windowText" lastClr="000000"/>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6" name="椭圆 35">
                  <a:extLst>
                    <a:ext uri="{FF2B5EF4-FFF2-40B4-BE49-F238E27FC236}">
                      <a16:creationId xmlns:a16="http://schemas.microsoft.com/office/drawing/2014/main" id="{4499AF45-5977-480C-85A7-08E3EBBB4A53}"/>
                    </a:ext>
                  </a:extLst>
                </p:cNvPr>
                <p:cNvSpPr/>
                <p:nvPr/>
              </p:nvSpPr>
              <p:spPr bwMode="auto">
                <a:xfrm>
                  <a:off x="673042" y="5688898"/>
                  <a:ext cx="550863" cy="550863"/>
                </a:xfrm>
                <a:prstGeom prst="ellipse">
                  <a:avLst/>
                </a:prstGeom>
                <a:solidFill>
                  <a:srgbClr val="003E81"/>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7" name="椭圆 36">
                  <a:extLst>
                    <a:ext uri="{FF2B5EF4-FFF2-40B4-BE49-F238E27FC236}">
                      <a16:creationId xmlns:a16="http://schemas.microsoft.com/office/drawing/2014/main" id="{6A0598DC-61E7-409A-97EB-A1ACBF6C4C93}"/>
                    </a:ext>
                  </a:extLst>
                </p:cNvPr>
                <p:cNvSpPr/>
                <p:nvPr/>
              </p:nvSpPr>
              <p:spPr bwMode="auto">
                <a:xfrm>
                  <a:off x="2862204" y="5681444"/>
                  <a:ext cx="550862" cy="550862"/>
                </a:xfrm>
                <a:prstGeom prst="ellipse">
                  <a:avLst/>
                </a:prstGeom>
                <a:solidFill>
                  <a:srgbClr val="003E81"/>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38" name="组合 44">
                  <a:extLst>
                    <a:ext uri="{FF2B5EF4-FFF2-40B4-BE49-F238E27FC236}">
                      <a16:creationId xmlns:a16="http://schemas.microsoft.com/office/drawing/2014/main" id="{E4714792-AF9B-4CBF-9554-2945C06980C2}"/>
                    </a:ext>
                  </a:extLst>
                </p:cNvPr>
                <p:cNvGrpSpPr>
                  <a:grpSpLocks/>
                </p:cNvGrpSpPr>
                <p:nvPr/>
              </p:nvGrpSpPr>
              <p:grpSpPr bwMode="auto">
                <a:xfrm>
                  <a:off x="1430476" y="5872002"/>
                  <a:ext cx="1224137" cy="228520"/>
                  <a:chOff x="3291833" y="6094493"/>
                  <a:chExt cx="778547" cy="126485"/>
                </a:xfrm>
              </p:grpSpPr>
              <p:pic>
                <p:nvPicPr>
                  <p:cNvPr id="44" name="图片 45">
                    <a:extLst>
                      <a:ext uri="{FF2B5EF4-FFF2-40B4-BE49-F238E27FC236}">
                        <a16:creationId xmlns:a16="http://schemas.microsoft.com/office/drawing/2014/main" id="{A31CA4DB-867F-4CF2-B584-6135098E33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1833" y="6094494"/>
                    <a:ext cx="126631" cy="12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46">
                    <a:extLst>
                      <a:ext uri="{FF2B5EF4-FFF2-40B4-BE49-F238E27FC236}">
                        <a16:creationId xmlns:a16="http://schemas.microsoft.com/office/drawing/2014/main" id="{33060140-0D2C-413C-9E35-065AB295D8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3427" y="6094494"/>
                    <a:ext cx="126631" cy="12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7">
                    <a:extLst>
                      <a:ext uri="{FF2B5EF4-FFF2-40B4-BE49-F238E27FC236}">
                        <a16:creationId xmlns:a16="http://schemas.microsoft.com/office/drawing/2014/main" id="{BFEFE724-0F76-412D-8603-FB8B589537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5781" y="6094493"/>
                    <a:ext cx="126631" cy="12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48">
                    <a:extLst>
                      <a:ext uri="{FF2B5EF4-FFF2-40B4-BE49-F238E27FC236}">
                        <a16:creationId xmlns:a16="http://schemas.microsoft.com/office/drawing/2014/main" id="{E77A3F2C-3157-4AA8-9558-5E52570814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7374" y="6094494"/>
                    <a:ext cx="126631" cy="12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0">
                    <a:extLst>
                      <a:ext uri="{FF2B5EF4-FFF2-40B4-BE49-F238E27FC236}">
                        <a16:creationId xmlns:a16="http://schemas.microsoft.com/office/drawing/2014/main" id="{6347138F-C506-45E0-8D11-B971E36FC0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8968" y="6094493"/>
                    <a:ext cx="126631" cy="12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51">
                    <a:extLst>
                      <a:ext uri="{FF2B5EF4-FFF2-40B4-BE49-F238E27FC236}">
                        <a16:creationId xmlns:a16="http://schemas.microsoft.com/office/drawing/2014/main" id="{506A9AF3-535B-4CE6-A755-686D1F37BA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0562" y="6094493"/>
                    <a:ext cx="126631" cy="12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图片 52">
                    <a:extLst>
                      <a:ext uri="{FF2B5EF4-FFF2-40B4-BE49-F238E27FC236}">
                        <a16:creationId xmlns:a16="http://schemas.microsoft.com/office/drawing/2014/main" id="{D6EA1F9B-3B7C-4F00-8EAF-D80E3F0EA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2156" y="6094493"/>
                    <a:ext cx="126631" cy="12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3">
                    <a:extLst>
                      <a:ext uri="{FF2B5EF4-FFF2-40B4-BE49-F238E27FC236}">
                        <a16:creationId xmlns:a16="http://schemas.microsoft.com/office/drawing/2014/main" id="{21170BD7-BC3D-46FD-BADC-848BC4B342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3749" y="6094493"/>
                    <a:ext cx="126631" cy="12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文本框 54">
                  <a:extLst>
                    <a:ext uri="{FF2B5EF4-FFF2-40B4-BE49-F238E27FC236}">
                      <a16:creationId xmlns:a16="http://schemas.microsoft.com/office/drawing/2014/main" id="{215736BF-8690-41CD-A76A-543DE4B7B2C1}"/>
                    </a:ext>
                  </a:extLst>
                </p:cNvPr>
                <p:cNvSpPr txBox="1">
                  <a:spLocks noChangeArrowheads="1"/>
                </p:cNvSpPr>
                <p:nvPr/>
              </p:nvSpPr>
              <p:spPr bwMode="auto">
                <a:xfrm>
                  <a:off x="781467" y="5783542"/>
                  <a:ext cx="371122" cy="369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a:t>
                  </a: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0" name="文本框 55">
                  <a:extLst>
                    <a:ext uri="{FF2B5EF4-FFF2-40B4-BE49-F238E27FC236}">
                      <a16:creationId xmlns:a16="http://schemas.microsoft.com/office/drawing/2014/main" id="{E4050960-D529-4A3E-A83C-EDD7F6E45FBB}"/>
                    </a:ext>
                  </a:extLst>
                </p:cNvPr>
                <p:cNvSpPr txBox="1">
                  <a:spLocks noChangeArrowheads="1"/>
                </p:cNvSpPr>
                <p:nvPr/>
              </p:nvSpPr>
              <p:spPr bwMode="auto">
                <a:xfrm>
                  <a:off x="2909829" y="577410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altLang="zh-CN" sz="18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B</a:t>
                  </a: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31" name="文本框 30">
                <a:extLst>
                  <a:ext uri="{FF2B5EF4-FFF2-40B4-BE49-F238E27FC236}">
                    <a16:creationId xmlns:a16="http://schemas.microsoft.com/office/drawing/2014/main" id="{27CDF843-600D-4CC9-8211-4F3C0BACD4B5}"/>
                  </a:ext>
                </a:extLst>
              </p:cNvPr>
              <p:cNvSpPr txBox="1"/>
              <p:nvPr/>
            </p:nvSpPr>
            <p:spPr>
              <a:xfrm>
                <a:off x="322289" y="4155224"/>
                <a:ext cx="943147" cy="338554"/>
              </a:xfrm>
              <a:prstGeom prst="rect">
                <a:avLst/>
              </a:prstGeom>
              <a:noFill/>
            </p:spPr>
            <p:txBody>
              <a:bodyPr wrap="square">
                <a:spAutoFit/>
              </a:bodyPr>
              <a:lstStyle/>
              <a:p>
                <a:r>
                  <a:rPr lang="zh-CN" altLang="en-US" sz="1600" b="1" dirty="0">
                    <a:solidFill>
                      <a:srgbClr val="0000FF"/>
                    </a:solidFill>
                    <a:latin typeface="Arial" panose="020B0604020202020204" pitchFamily="34" charset="0"/>
                    <a:ea typeface="微软雅黑" panose="020B0503020204020204" pitchFamily="34" charset="-122"/>
                    <a:cs typeface="Arial" panose="020B0604020202020204" pitchFamily="34" charset="0"/>
                  </a:rPr>
                  <a:t>①</a:t>
                </a:r>
                <a:r>
                  <a:rPr lang="zh-CN" altLang="en-US"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a:latin typeface="Arial" panose="020B0604020202020204" pitchFamily="34" charset="0"/>
                    <a:ea typeface="微软雅黑" panose="020B0503020204020204" pitchFamily="34" charset="-122"/>
                    <a:cs typeface="Arial" panose="020B0604020202020204" pitchFamily="34" charset="0"/>
                  </a:rPr>
                  <a:t>Lock</a:t>
                </a:r>
                <a:endParaRPr lang="zh-CN" altLang="en-US" sz="1600" b="1" dirty="0">
                  <a:latin typeface="Arial" panose="020B0604020202020204" pitchFamily="34" charset="0"/>
                  <a:cs typeface="Arial" panose="020B0604020202020204" pitchFamily="34" charset="0"/>
                </a:endParaRPr>
              </a:p>
            </p:txBody>
          </p:sp>
          <p:cxnSp>
            <p:nvCxnSpPr>
              <p:cNvPr id="32" name="连接符: 曲线 31">
                <a:extLst>
                  <a:ext uri="{FF2B5EF4-FFF2-40B4-BE49-F238E27FC236}">
                    <a16:creationId xmlns:a16="http://schemas.microsoft.com/office/drawing/2014/main" id="{68B0C593-33DE-47B0-97DC-FD791D675B6B}"/>
                  </a:ext>
                </a:extLst>
              </p:cNvPr>
              <p:cNvCxnSpPr>
                <a:cxnSpLocks/>
                <a:stCxn id="80" idx="3"/>
                <a:endCxn id="59" idx="2"/>
              </p:cNvCxnSpPr>
              <p:nvPr/>
            </p:nvCxnSpPr>
            <p:spPr>
              <a:xfrm flipV="1">
                <a:off x="3413069" y="3765327"/>
                <a:ext cx="1010336" cy="1137553"/>
              </a:xfrm>
              <a:prstGeom prst="curvedConnector2">
                <a:avLst/>
              </a:prstGeom>
              <a:ln w="38100">
                <a:solidFill>
                  <a:srgbClr val="003E81"/>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74" name="箭头: 下 73">
                <a:extLst>
                  <a:ext uri="{FF2B5EF4-FFF2-40B4-BE49-F238E27FC236}">
                    <a16:creationId xmlns:a16="http://schemas.microsoft.com/office/drawing/2014/main" id="{2B071D06-54B0-4902-BB76-CA85C6BE41B8}"/>
                  </a:ext>
                </a:extLst>
              </p:cNvPr>
              <p:cNvSpPr/>
              <p:nvPr/>
            </p:nvSpPr>
            <p:spPr>
              <a:xfrm>
                <a:off x="1761741" y="4143894"/>
                <a:ext cx="550863" cy="409462"/>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pic>
            <p:nvPicPr>
              <p:cNvPr id="76" name="图片 75">
                <a:extLst>
                  <a:ext uri="{FF2B5EF4-FFF2-40B4-BE49-F238E27FC236}">
                    <a16:creationId xmlns:a16="http://schemas.microsoft.com/office/drawing/2014/main" id="{832D37B0-D673-46CC-BE43-E121E2DB03BF}"/>
                  </a:ext>
                </a:extLst>
              </p:cNvPr>
              <p:cNvPicPr>
                <a:picLocks noChangeAspect="1"/>
              </p:cNvPicPr>
              <p:nvPr/>
            </p:nvPicPr>
            <p:blipFill>
              <a:blip r:embed="rId9"/>
              <a:stretch>
                <a:fillRect/>
              </a:stretch>
            </p:blipFill>
            <p:spPr>
              <a:xfrm>
                <a:off x="1364120" y="3657694"/>
                <a:ext cx="550863" cy="550863"/>
              </a:xfrm>
              <a:prstGeom prst="rect">
                <a:avLst/>
              </a:prstGeom>
            </p:spPr>
          </p:pic>
          <p:pic>
            <p:nvPicPr>
              <p:cNvPr id="78" name="图片 77">
                <a:extLst>
                  <a:ext uri="{FF2B5EF4-FFF2-40B4-BE49-F238E27FC236}">
                    <a16:creationId xmlns:a16="http://schemas.microsoft.com/office/drawing/2014/main" id="{8452F231-E39E-4379-98DF-0FED57F85563}"/>
                  </a:ext>
                </a:extLst>
              </p:cNvPr>
              <p:cNvPicPr>
                <a:picLocks noChangeAspect="1"/>
              </p:cNvPicPr>
              <p:nvPr/>
            </p:nvPicPr>
            <p:blipFill>
              <a:blip r:embed="rId10"/>
              <a:stretch>
                <a:fillRect/>
              </a:stretch>
            </p:blipFill>
            <p:spPr>
              <a:xfrm>
                <a:off x="2160991" y="3660706"/>
                <a:ext cx="547893" cy="547893"/>
              </a:xfrm>
              <a:prstGeom prst="rect">
                <a:avLst/>
              </a:prstGeom>
            </p:spPr>
          </p:pic>
          <p:sp>
            <p:nvSpPr>
              <p:cNvPr id="79" name="矩形 78">
                <a:extLst>
                  <a:ext uri="{FF2B5EF4-FFF2-40B4-BE49-F238E27FC236}">
                    <a16:creationId xmlns:a16="http://schemas.microsoft.com/office/drawing/2014/main" id="{ED32C4D8-E72B-48E4-8562-672239EAD564}"/>
                  </a:ext>
                </a:extLst>
              </p:cNvPr>
              <p:cNvSpPr/>
              <p:nvPr/>
            </p:nvSpPr>
            <p:spPr>
              <a:xfrm>
                <a:off x="5012781" y="3349328"/>
                <a:ext cx="2454518" cy="369332"/>
              </a:xfrm>
              <a:prstGeom prst="rect">
                <a:avLst/>
              </a:prstGeom>
            </p:spPr>
            <p:txBody>
              <a:bodyPr wrap="none">
                <a:spAutoFit/>
              </a:bodyPr>
              <a:lstStyle/>
              <a:p>
                <a:r>
                  <a:rPr lang="en-US" altLang="zh-CN" b="1" dirty="0">
                    <a:solidFill>
                      <a:srgbClr val="003E81"/>
                    </a:solidFill>
                    <a:latin typeface="Arial" panose="020B0604020202020204" pitchFamily="34" charset="0"/>
                    <a:cs typeface="Arial" panose="020B0604020202020204" pitchFamily="34" charset="0"/>
                  </a:rPr>
                  <a:t>Blockchain</a:t>
                </a:r>
                <a:r>
                  <a:rPr lang="zh-CN" altLang="en-US" b="1" dirty="0">
                    <a:solidFill>
                      <a:srgbClr val="003E81"/>
                    </a:solidFill>
                    <a:latin typeface="Arial" panose="020B0604020202020204" pitchFamily="34" charset="0"/>
                    <a:cs typeface="Arial" panose="020B0604020202020204" pitchFamily="34" charset="0"/>
                  </a:rPr>
                  <a:t> </a:t>
                </a:r>
                <a:r>
                  <a:rPr lang="en-US" altLang="zh-CN" b="1" dirty="0">
                    <a:solidFill>
                      <a:srgbClr val="003E81"/>
                    </a:solidFill>
                    <a:latin typeface="Arial" panose="020B0604020202020204" pitchFamily="34" charset="0"/>
                    <a:cs typeface="Arial" panose="020B0604020202020204" pitchFamily="34" charset="0"/>
                  </a:rPr>
                  <a:t>(</a:t>
                </a:r>
                <a:r>
                  <a:rPr lang="en-US" altLang="zh-CN" b="1" dirty="0">
                    <a:solidFill>
                      <a:srgbClr val="0000FF"/>
                    </a:solidFill>
                    <a:latin typeface="Arial" panose="020B0604020202020204" pitchFamily="34" charset="0"/>
                    <a:cs typeface="Arial" panose="020B0604020202020204" pitchFamily="34" charset="0"/>
                  </a:rPr>
                  <a:t>Layer-1</a:t>
                </a:r>
                <a:r>
                  <a:rPr lang="en-US" altLang="zh-CN" b="1" dirty="0">
                    <a:solidFill>
                      <a:srgbClr val="003E81"/>
                    </a:solidFill>
                    <a:latin typeface="Arial" panose="020B0604020202020204" pitchFamily="34" charset="0"/>
                    <a:cs typeface="Arial" panose="020B0604020202020204" pitchFamily="34" charset="0"/>
                  </a:rPr>
                  <a:t>)</a:t>
                </a:r>
                <a:endParaRPr lang="zh-CN" altLang="en-US" dirty="0"/>
              </a:p>
            </p:txBody>
          </p:sp>
          <p:sp>
            <p:nvSpPr>
              <p:cNvPr id="80" name="矩形 79">
                <a:extLst>
                  <a:ext uri="{FF2B5EF4-FFF2-40B4-BE49-F238E27FC236}">
                    <a16:creationId xmlns:a16="http://schemas.microsoft.com/office/drawing/2014/main" id="{8ED907D0-652F-4E7C-9B68-84E0DFDA6E3B}"/>
                  </a:ext>
                </a:extLst>
              </p:cNvPr>
              <p:cNvSpPr/>
              <p:nvPr/>
            </p:nvSpPr>
            <p:spPr>
              <a:xfrm>
                <a:off x="2279425" y="4718214"/>
                <a:ext cx="1133644" cy="369332"/>
              </a:xfrm>
              <a:prstGeom prst="rect">
                <a:avLst/>
              </a:prstGeom>
            </p:spPr>
            <p:txBody>
              <a:bodyPr wrap="none">
                <a:spAutoFit/>
              </a:bodyPr>
              <a:lstStyle/>
              <a:p>
                <a:r>
                  <a:rPr lang="en-US" altLang="zh-CN" b="1" dirty="0">
                    <a:solidFill>
                      <a:srgbClr val="003E81"/>
                    </a:solidFill>
                    <a:latin typeface="Arial" panose="020B0604020202020204" pitchFamily="34" charset="0"/>
                    <a:cs typeface="Arial" panose="020B0604020202020204" pitchFamily="34" charset="0"/>
                  </a:rPr>
                  <a:t>Contract</a:t>
                </a:r>
                <a:endParaRPr lang="zh-CN" altLang="en-US" dirty="0"/>
              </a:p>
            </p:txBody>
          </p:sp>
          <p:pic>
            <p:nvPicPr>
              <p:cNvPr id="82" name="图片 81">
                <a:extLst>
                  <a:ext uri="{FF2B5EF4-FFF2-40B4-BE49-F238E27FC236}">
                    <a16:creationId xmlns:a16="http://schemas.microsoft.com/office/drawing/2014/main" id="{B75CFA13-88B6-49AC-82F2-EB1BB2F08A3D}"/>
                  </a:ext>
                </a:extLst>
              </p:cNvPr>
              <p:cNvPicPr>
                <a:picLocks noChangeAspect="1"/>
              </p:cNvPicPr>
              <p:nvPr/>
            </p:nvPicPr>
            <p:blipFill>
              <a:blip r:embed="rId11"/>
              <a:stretch>
                <a:fillRect/>
              </a:stretch>
            </p:blipFill>
            <p:spPr>
              <a:xfrm>
                <a:off x="1274407" y="4175650"/>
                <a:ext cx="287709" cy="287709"/>
              </a:xfrm>
              <a:prstGeom prst="rect">
                <a:avLst/>
              </a:prstGeom>
            </p:spPr>
          </p:pic>
          <p:pic>
            <p:nvPicPr>
              <p:cNvPr id="83" name="图片 82">
                <a:extLst>
                  <a:ext uri="{FF2B5EF4-FFF2-40B4-BE49-F238E27FC236}">
                    <a16:creationId xmlns:a16="http://schemas.microsoft.com/office/drawing/2014/main" id="{A95C08B1-CAAC-49D4-8B85-00816B33C957}"/>
                  </a:ext>
                </a:extLst>
              </p:cNvPr>
              <p:cNvPicPr>
                <a:picLocks noChangeAspect="1"/>
              </p:cNvPicPr>
              <p:nvPr/>
            </p:nvPicPr>
            <p:blipFill>
              <a:blip r:embed="rId11"/>
              <a:stretch>
                <a:fillRect/>
              </a:stretch>
            </p:blipFill>
            <p:spPr>
              <a:xfrm>
                <a:off x="2503634" y="4171228"/>
                <a:ext cx="287709" cy="287709"/>
              </a:xfrm>
              <a:prstGeom prst="rect">
                <a:avLst/>
              </a:prstGeom>
            </p:spPr>
          </p:pic>
          <p:sp>
            <p:nvSpPr>
              <p:cNvPr id="86" name="箭头: 下 85">
                <a:extLst>
                  <a:ext uri="{FF2B5EF4-FFF2-40B4-BE49-F238E27FC236}">
                    <a16:creationId xmlns:a16="http://schemas.microsoft.com/office/drawing/2014/main" id="{DF86ED04-115B-44EA-8E1D-98478D94525F}"/>
                  </a:ext>
                </a:extLst>
              </p:cNvPr>
              <p:cNvSpPr/>
              <p:nvPr/>
            </p:nvSpPr>
            <p:spPr>
              <a:xfrm>
                <a:off x="1725712" y="5205089"/>
                <a:ext cx="206719" cy="596955"/>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7" name="箭头: 下 86">
                <a:extLst>
                  <a:ext uri="{FF2B5EF4-FFF2-40B4-BE49-F238E27FC236}">
                    <a16:creationId xmlns:a16="http://schemas.microsoft.com/office/drawing/2014/main" id="{674949D5-8F64-483E-AFD2-6036A7C803F7}"/>
                  </a:ext>
                </a:extLst>
              </p:cNvPr>
              <p:cNvSpPr/>
              <p:nvPr/>
            </p:nvSpPr>
            <p:spPr>
              <a:xfrm rot="10800000">
                <a:off x="2075353" y="5192515"/>
                <a:ext cx="200281" cy="613892"/>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8" name="文本框 87">
                <a:extLst>
                  <a:ext uri="{FF2B5EF4-FFF2-40B4-BE49-F238E27FC236}">
                    <a16:creationId xmlns:a16="http://schemas.microsoft.com/office/drawing/2014/main" id="{17E58350-6E9B-4C20-9D4C-1EB7C684D0BF}"/>
                  </a:ext>
                </a:extLst>
              </p:cNvPr>
              <p:cNvSpPr txBox="1"/>
              <p:nvPr/>
            </p:nvSpPr>
            <p:spPr>
              <a:xfrm>
                <a:off x="676744" y="5119686"/>
                <a:ext cx="1177384" cy="584775"/>
              </a:xfrm>
              <a:prstGeom prst="rect">
                <a:avLst/>
              </a:prstGeom>
              <a:noFill/>
            </p:spPr>
            <p:txBody>
              <a:bodyPr wrap="square">
                <a:spAutoFit/>
              </a:bodyPr>
              <a:lstStyle/>
              <a:p>
                <a:r>
                  <a:rPr lang="zh-CN" altLang="en-US" sz="1600" b="1" dirty="0">
                    <a:solidFill>
                      <a:srgbClr val="0000FF"/>
                    </a:solidFill>
                    <a:latin typeface="Arial" panose="020B0604020202020204" pitchFamily="34" charset="0"/>
                    <a:ea typeface="微软雅黑" panose="020B0503020204020204" pitchFamily="34" charset="-122"/>
                    <a:cs typeface="Arial" panose="020B0604020202020204" pitchFamily="34" charset="0"/>
                  </a:rPr>
                  <a:t>②</a:t>
                </a:r>
                <a:r>
                  <a:rPr lang="zh-CN" altLang="en-US"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a:latin typeface="Arial" panose="020B0604020202020204" pitchFamily="34" charset="0"/>
                    <a:ea typeface="微软雅黑" panose="020B0503020204020204" pitchFamily="34" charset="-122"/>
                    <a:cs typeface="Arial" panose="020B0604020202020204" pitchFamily="34" charset="0"/>
                  </a:rPr>
                  <a:t>Create channel</a:t>
                </a:r>
                <a:endParaRPr lang="zh-CN" altLang="en-US" sz="1600" b="1"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50A392C2-F7E2-49B2-B911-D2755B6FA536}"/>
                  </a:ext>
                </a:extLst>
              </p:cNvPr>
              <p:cNvSpPr txBox="1"/>
              <p:nvPr/>
            </p:nvSpPr>
            <p:spPr>
              <a:xfrm>
                <a:off x="1014973" y="6148786"/>
                <a:ext cx="2081279" cy="584775"/>
              </a:xfrm>
              <a:prstGeom prst="rect">
                <a:avLst/>
              </a:prstGeom>
              <a:noFill/>
            </p:spPr>
            <p:txBody>
              <a:bodyPr wrap="square">
                <a:spAutoFit/>
              </a:bodyPr>
              <a:lstStyle/>
              <a:p>
                <a:r>
                  <a:rPr lang="zh-CN" altLang="en-US" sz="1600" b="1" dirty="0">
                    <a:solidFill>
                      <a:srgbClr val="0000FF"/>
                    </a:solidFill>
                    <a:latin typeface="Arial" panose="020B0604020202020204" pitchFamily="34" charset="0"/>
                    <a:ea typeface="微软雅黑" panose="020B0503020204020204" pitchFamily="34" charset="-122"/>
                    <a:cs typeface="Arial" panose="020B0604020202020204" pitchFamily="34" charset="0"/>
                  </a:rPr>
                  <a:t>③</a:t>
                </a:r>
                <a:r>
                  <a:rPr lang="zh-CN" altLang="en-US"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a:latin typeface="Arial" panose="020B0604020202020204" pitchFamily="34" charset="0"/>
                    <a:ea typeface="微软雅黑" panose="020B0503020204020204" pitchFamily="34" charset="-122"/>
                    <a:cs typeface="Arial" panose="020B0604020202020204" pitchFamily="34" charset="0"/>
                  </a:rPr>
                  <a:t>Execute multiple </a:t>
                </a:r>
              </a:p>
              <a:p>
                <a:r>
                  <a:rPr lang="en-US" altLang="zh-CN" sz="1600" b="1" dirty="0">
                    <a:latin typeface="Arial" panose="020B0604020202020204" pitchFamily="34" charset="0"/>
                    <a:ea typeface="微软雅黑" panose="020B0503020204020204" pitchFamily="34" charset="-122"/>
                    <a:cs typeface="Arial" panose="020B0604020202020204" pitchFamily="34" charset="0"/>
                  </a:rPr>
                  <a:t> off-chain Txs</a:t>
                </a:r>
                <a:endParaRPr lang="zh-CN" altLang="en-US" sz="1600" b="1"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28E548AC-3FDA-42DE-958E-24B91C627337}"/>
                  </a:ext>
                </a:extLst>
              </p:cNvPr>
              <p:cNvSpPr txBox="1"/>
              <p:nvPr/>
            </p:nvSpPr>
            <p:spPr>
              <a:xfrm>
                <a:off x="2315438" y="5115960"/>
                <a:ext cx="1644393" cy="584775"/>
              </a:xfrm>
              <a:prstGeom prst="rect">
                <a:avLst/>
              </a:prstGeom>
              <a:noFill/>
            </p:spPr>
            <p:txBody>
              <a:bodyPr wrap="square">
                <a:spAutoFit/>
              </a:bodyPr>
              <a:lstStyle/>
              <a:p>
                <a:r>
                  <a:rPr lang="zh-CN" altLang="en-US" sz="1600" b="1" dirty="0">
                    <a:solidFill>
                      <a:srgbClr val="0000FF"/>
                    </a:solidFill>
                    <a:latin typeface="Arial" panose="020B0604020202020204" pitchFamily="34" charset="0"/>
                    <a:ea typeface="微软雅黑" panose="020B0503020204020204" pitchFamily="34" charset="-122"/>
                    <a:cs typeface="Arial" panose="020B0604020202020204" pitchFamily="34" charset="0"/>
                  </a:rPr>
                  <a:t>④</a:t>
                </a:r>
                <a:r>
                  <a:rPr lang="zh-CN" altLang="en-US"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a:latin typeface="Arial" panose="020B0604020202020204" pitchFamily="34" charset="0"/>
                    <a:ea typeface="微软雅黑" panose="020B0503020204020204" pitchFamily="34" charset="-122"/>
                    <a:cs typeface="Arial" panose="020B0604020202020204" pitchFamily="34" charset="0"/>
                  </a:rPr>
                  <a:t>Settle</a:t>
                </a:r>
              </a:p>
              <a:p>
                <a:r>
                  <a:rPr lang="en-US" altLang="zh-CN" sz="1600" b="1" dirty="0">
                    <a:latin typeface="Arial" panose="020B0604020202020204" pitchFamily="34" charset="0"/>
                    <a:ea typeface="微软雅黑" panose="020B0503020204020204" pitchFamily="34" charset="-122"/>
                    <a:cs typeface="Arial" panose="020B0604020202020204" pitchFamily="34" charset="0"/>
                  </a:rPr>
                  <a:t>  off-chain Txs</a:t>
                </a:r>
                <a:endParaRPr lang="zh-CN" altLang="en-US" sz="1600" b="1" dirty="0">
                  <a:latin typeface="Arial" panose="020B0604020202020204" pitchFamily="34" charset="0"/>
                  <a:cs typeface="Arial" panose="020B0604020202020204" pitchFamily="34" charset="0"/>
                </a:endParaRPr>
              </a:p>
            </p:txBody>
          </p:sp>
          <p:sp>
            <p:nvSpPr>
              <p:cNvPr id="99" name="矩形 98">
                <a:extLst>
                  <a:ext uri="{FF2B5EF4-FFF2-40B4-BE49-F238E27FC236}">
                    <a16:creationId xmlns:a16="http://schemas.microsoft.com/office/drawing/2014/main" id="{50858A81-224A-4D48-BF5A-03F776766117}"/>
                  </a:ext>
                </a:extLst>
              </p:cNvPr>
              <p:cNvSpPr/>
              <p:nvPr/>
            </p:nvSpPr>
            <p:spPr>
              <a:xfrm>
                <a:off x="4079776" y="4428401"/>
                <a:ext cx="1257075" cy="584775"/>
              </a:xfrm>
              <a:prstGeom prst="rect">
                <a:avLst/>
              </a:prstGeom>
            </p:spPr>
            <p:txBody>
              <a:bodyPr wrap="none">
                <a:spAutoFit/>
              </a:bodyPr>
              <a:lstStyle/>
              <a:p>
                <a:r>
                  <a:rPr lang="zh-CN" altLang="en-US" sz="1600" b="1" dirty="0">
                    <a:solidFill>
                      <a:srgbClr val="0000FF"/>
                    </a:solidFill>
                    <a:latin typeface="Arial" panose="020B0604020202020204" pitchFamily="34" charset="0"/>
                    <a:ea typeface="微软雅黑" panose="020B0503020204020204" pitchFamily="34" charset="-122"/>
                    <a:cs typeface="Arial" panose="020B0604020202020204" pitchFamily="34" charset="0"/>
                  </a:rPr>
                  <a:t>⑤</a:t>
                </a:r>
                <a:r>
                  <a:rPr lang="zh-CN" altLang="en-US" sz="1600" b="1" dirty="0">
                    <a:latin typeface="Arial" panose="020B0604020202020204" pitchFamily="34" charset="0"/>
                    <a:ea typeface="微软雅黑" panose="020B0503020204020204" pitchFamily="34" charset="-122"/>
                    <a:cs typeface="Arial" panose="020B0604020202020204" pitchFamily="34" charset="0"/>
                  </a:rPr>
                  <a:t> Dispute </a:t>
                </a:r>
                <a:endParaRPr lang="en-US" altLang="zh-CN" sz="1600" b="1" dirty="0">
                  <a:latin typeface="Arial" panose="020B0604020202020204" pitchFamily="34" charset="0"/>
                  <a:ea typeface="微软雅黑" panose="020B0503020204020204" pitchFamily="34" charset="-122"/>
                  <a:cs typeface="Arial" panose="020B0604020202020204" pitchFamily="34" charset="0"/>
                </a:endParaRPr>
              </a:p>
              <a:p>
                <a:r>
                  <a:rPr lang="en-US" altLang="zh-CN" sz="1600" b="1" dirty="0">
                    <a:latin typeface="Arial" panose="020B0604020202020204" pitchFamily="34" charset="0"/>
                    <a:ea typeface="微软雅黑" panose="020B0503020204020204" pitchFamily="34" charset="-122"/>
                    <a:cs typeface="Arial" panose="020B0604020202020204" pitchFamily="34" charset="0"/>
                  </a:rPr>
                  <a:t>&amp; on-chain</a:t>
                </a:r>
                <a:endParaRPr lang="zh-CN" altLang="en-US" sz="1600" b="1" dirty="0">
                  <a:latin typeface="Arial" panose="020B0604020202020204" pitchFamily="34" charset="0"/>
                  <a:ea typeface="微软雅黑" panose="020B0503020204020204" pitchFamily="34" charset="-122"/>
                  <a:cs typeface="Arial" panose="020B0604020202020204" pitchFamily="34" charset="0"/>
                </a:endParaRPr>
              </a:p>
            </p:txBody>
          </p:sp>
          <p:sp>
            <p:nvSpPr>
              <p:cNvPr id="102" name="矩形 101">
                <a:extLst>
                  <a:ext uri="{FF2B5EF4-FFF2-40B4-BE49-F238E27FC236}">
                    <a16:creationId xmlns:a16="http://schemas.microsoft.com/office/drawing/2014/main" id="{CD19004A-D9B3-4A82-86ED-4BA366C1B4F9}"/>
                  </a:ext>
                </a:extLst>
              </p:cNvPr>
              <p:cNvSpPr/>
              <p:nvPr/>
            </p:nvSpPr>
            <p:spPr>
              <a:xfrm>
                <a:off x="3382094" y="5791872"/>
                <a:ext cx="2082621" cy="369332"/>
              </a:xfrm>
              <a:prstGeom prst="rect">
                <a:avLst/>
              </a:prstGeom>
            </p:spPr>
            <p:txBody>
              <a:bodyPr wrap="none">
                <a:spAutoFit/>
              </a:bodyPr>
              <a:lstStyle/>
              <a:p>
                <a:r>
                  <a:rPr lang="en-US" altLang="zh-CN" b="1" dirty="0">
                    <a:solidFill>
                      <a:srgbClr val="003E81"/>
                    </a:solidFill>
                    <a:latin typeface="Arial" panose="020B0604020202020204" pitchFamily="34" charset="0"/>
                    <a:cs typeface="Arial" panose="020B0604020202020204" pitchFamily="34" charset="0"/>
                  </a:rPr>
                  <a:t>Payment channel</a:t>
                </a:r>
                <a:endParaRPr lang="zh-CN" altLang="en-US" dirty="0"/>
              </a:p>
            </p:txBody>
          </p:sp>
        </p:grpSp>
        <p:grpSp>
          <p:nvGrpSpPr>
            <p:cNvPr id="106" name="组合 105">
              <a:extLst>
                <a:ext uri="{FF2B5EF4-FFF2-40B4-BE49-F238E27FC236}">
                  <a16:creationId xmlns:a16="http://schemas.microsoft.com/office/drawing/2014/main" id="{935FD540-195A-402F-B5EC-1ECD0BE5810A}"/>
                </a:ext>
              </a:extLst>
            </p:cNvPr>
            <p:cNvGrpSpPr/>
            <p:nvPr/>
          </p:nvGrpSpPr>
          <p:grpSpPr>
            <a:xfrm>
              <a:off x="5792310" y="3955242"/>
              <a:ext cx="2947230" cy="2766574"/>
              <a:chOff x="5792310" y="4073742"/>
              <a:chExt cx="2947230" cy="2766574"/>
            </a:xfrm>
          </p:grpSpPr>
          <p:pic>
            <p:nvPicPr>
              <p:cNvPr id="1026" name="Picture 2" descr="https://upload.wikimedia.org/wikipedia/commons/thumb/7/7a/17_node_mesh_network.svg/1024px-17_node_mesh_network.svg.png">
                <a:extLst>
                  <a:ext uri="{FF2B5EF4-FFF2-40B4-BE49-F238E27FC236}">
                    <a16:creationId xmlns:a16="http://schemas.microsoft.com/office/drawing/2014/main" id="{9F714B97-FE0B-47CA-849D-B3C9F7282D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2310" y="4073742"/>
                <a:ext cx="2947230" cy="2627871"/>
              </a:xfrm>
              <a:prstGeom prst="rect">
                <a:avLst/>
              </a:prstGeom>
              <a:noFill/>
              <a:extLst>
                <a:ext uri="{909E8E84-426E-40DD-AFC4-6F175D3DCCD1}">
                  <a14:hiddenFill xmlns:a14="http://schemas.microsoft.com/office/drawing/2010/main">
                    <a:solidFill>
                      <a:srgbClr val="FFFFFF"/>
                    </a:solidFill>
                  </a14:hiddenFill>
                </a:ext>
              </a:extLst>
            </p:spPr>
          </p:pic>
          <p:sp>
            <p:nvSpPr>
              <p:cNvPr id="105" name="矩形 104">
                <a:extLst>
                  <a:ext uri="{FF2B5EF4-FFF2-40B4-BE49-F238E27FC236}">
                    <a16:creationId xmlns:a16="http://schemas.microsoft.com/office/drawing/2014/main" id="{E9E34590-DE44-404B-A86A-8B28B8287A49}"/>
                  </a:ext>
                </a:extLst>
              </p:cNvPr>
              <p:cNvSpPr/>
              <p:nvPr/>
            </p:nvSpPr>
            <p:spPr>
              <a:xfrm>
                <a:off x="6929935" y="6470984"/>
                <a:ext cx="671979" cy="369332"/>
              </a:xfrm>
              <a:prstGeom prst="rect">
                <a:avLst/>
              </a:prstGeom>
            </p:spPr>
            <p:txBody>
              <a:bodyPr wrap="none">
                <a:spAutoFit/>
              </a:bodyPr>
              <a:lstStyle/>
              <a:p>
                <a:r>
                  <a:rPr lang="en-US" altLang="zh-CN" b="1" dirty="0">
                    <a:solidFill>
                      <a:srgbClr val="003E81"/>
                    </a:solidFill>
                    <a:latin typeface="Arial" panose="020B0604020202020204" pitchFamily="34" charset="0"/>
                    <a:cs typeface="Arial" panose="020B0604020202020204" pitchFamily="34" charset="0"/>
                  </a:rPr>
                  <a:t>PCN</a:t>
                </a:r>
                <a:endParaRPr lang="zh-CN" altLang="en-US" dirty="0"/>
              </a:p>
            </p:txBody>
          </p:sp>
        </p:grpSp>
        <p:grpSp>
          <p:nvGrpSpPr>
            <p:cNvPr id="1045" name="组合 1044">
              <a:extLst>
                <a:ext uri="{FF2B5EF4-FFF2-40B4-BE49-F238E27FC236}">
                  <a16:creationId xmlns:a16="http://schemas.microsoft.com/office/drawing/2014/main" id="{136C830E-03E7-49F6-BB83-6C8D20944814}"/>
                </a:ext>
              </a:extLst>
            </p:cNvPr>
            <p:cNvGrpSpPr/>
            <p:nvPr/>
          </p:nvGrpSpPr>
          <p:grpSpPr>
            <a:xfrm>
              <a:off x="9119051" y="3690212"/>
              <a:ext cx="2889063" cy="3026491"/>
              <a:chOff x="9119051" y="3690212"/>
              <a:chExt cx="2889063" cy="3026491"/>
            </a:xfrm>
          </p:grpSpPr>
          <p:grpSp>
            <p:nvGrpSpPr>
              <p:cNvPr id="1044" name="组合 1043">
                <a:extLst>
                  <a:ext uri="{FF2B5EF4-FFF2-40B4-BE49-F238E27FC236}">
                    <a16:creationId xmlns:a16="http://schemas.microsoft.com/office/drawing/2014/main" id="{E782AAF9-BBE7-4F9E-938A-5101AE88B9C2}"/>
                  </a:ext>
                </a:extLst>
              </p:cNvPr>
              <p:cNvGrpSpPr/>
              <p:nvPr/>
            </p:nvGrpSpPr>
            <p:grpSpPr>
              <a:xfrm>
                <a:off x="9119051" y="3690212"/>
                <a:ext cx="2889063" cy="2662272"/>
                <a:chOff x="9079419" y="3618817"/>
                <a:chExt cx="2889063" cy="2662272"/>
              </a:xfrm>
            </p:grpSpPr>
            <p:grpSp>
              <p:nvGrpSpPr>
                <p:cNvPr id="121" name="组合 120">
                  <a:extLst>
                    <a:ext uri="{FF2B5EF4-FFF2-40B4-BE49-F238E27FC236}">
                      <a16:creationId xmlns:a16="http://schemas.microsoft.com/office/drawing/2014/main" id="{56CF078F-4BCF-4385-AD21-663FF92855CE}"/>
                    </a:ext>
                  </a:extLst>
                </p:cNvPr>
                <p:cNvGrpSpPr/>
                <p:nvPr/>
              </p:nvGrpSpPr>
              <p:grpSpPr>
                <a:xfrm>
                  <a:off x="9124587" y="3963395"/>
                  <a:ext cx="927901" cy="2312581"/>
                  <a:chOff x="9369896" y="3963395"/>
                  <a:chExt cx="927901" cy="2312581"/>
                </a:xfrm>
              </p:grpSpPr>
              <p:grpSp>
                <p:nvGrpSpPr>
                  <p:cNvPr id="107" name="组合 106">
                    <a:extLst>
                      <a:ext uri="{FF2B5EF4-FFF2-40B4-BE49-F238E27FC236}">
                        <a16:creationId xmlns:a16="http://schemas.microsoft.com/office/drawing/2014/main" id="{E7013747-C21F-42D5-865E-8EACDBA69160}"/>
                      </a:ext>
                    </a:extLst>
                  </p:cNvPr>
                  <p:cNvGrpSpPr/>
                  <p:nvPr/>
                </p:nvGrpSpPr>
                <p:grpSpPr>
                  <a:xfrm>
                    <a:off x="9448800" y="4315082"/>
                    <a:ext cx="750129" cy="1525261"/>
                    <a:chOff x="9293025" y="4023933"/>
                    <a:chExt cx="750129" cy="1525261"/>
                  </a:xfrm>
                </p:grpSpPr>
                <p:sp>
                  <p:nvSpPr>
                    <p:cNvPr id="109" name="椭圆 108">
                      <a:extLst>
                        <a:ext uri="{FF2B5EF4-FFF2-40B4-BE49-F238E27FC236}">
                          <a16:creationId xmlns:a16="http://schemas.microsoft.com/office/drawing/2014/main" id="{F14B4501-022B-45A7-A8E1-06047D3F62D6}"/>
                        </a:ext>
                      </a:extLst>
                    </p:cNvPr>
                    <p:cNvSpPr/>
                    <p:nvPr/>
                  </p:nvSpPr>
                  <p:spPr bwMode="auto">
                    <a:xfrm>
                      <a:off x="9678072" y="4056484"/>
                      <a:ext cx="314666" cy="305326"/>
                    </a:xfrm>
                    <a:prstGeom prst="ellipse">
                      <a:avLst/>
                    </a:prstGeom>
                    <a:solidFill>
                      <a:srgbClr val="003E81"/>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0" name="椭圆 109">
                      <a:extLst>
                        <a:ext uri="{FF2B5EF4-FFF2-40B4-BE49-F238E27FC236}">
                          <a16:creationId xmlns:a16="http://schemas.microsoft.com/office/drawing/2014/main" id="{1837AC6B-9D8B-44A4-A90B-E1AFA342729A}"/>
                        </a:ext>
                      </a:extLst>
                    </p:cNvPr>
                    <p:cNvSpPr/>
                    <p:nvPr/>
                  </p:nvSpPr>
                  <p:spPr bwMode="auto">
                    <a:xfrm>
                      <a:off x="9678072" y="4565551"/>
                      <a:ext cx="314666" cy="305326"/>
                    </a:xfrm>
                    <a:prstGeom prst="ellipse">
                      <a:avLst/>
                    </a:prstGeom>
                    <a:solidFill>
                      <a:srgbClr val="003E81"/>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1" name="椭圆 110">
                      <a:extLst>
                        <a:ext uri="{FF2B5EF4-FFF2-40B4-BE49-F238E27FC236}">
                          <a16:creationId xmlns:a16="http://schemas.microsoft.com/office/drawing/2014/main" id="{4813BBEC-DAD7-4BDD-8BF0-257FA0BF1149}"/>
                        </a:ext>
                      </a:extLst>
                    </p:cNvPr>
                    <p:cNvSpPr/>
                    <p:nvPr/>
                  </p:nvSpPr>
                  <p:spPr bwMode="auto">
                    <a:xfrm>
                      <a:off x="9678072" y="5223887"/>
                      <a:ext cx="314666" cy="305326"/>
                    </a:xfrm>
                    <a:prstGeom prst="ellipse">
                      <a:avLst/>
                    </a:prstGeom>
                    <a:solidFill>
                      <a:srgbClr val="003E81"/>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5" name="矩形 114">
                      <a:extLst>
                        <a:ext uri="{FF2B5EF4-FFF2-40B4-BE49-F238E27FC236}">
                          <a16:creationId xmlns:a16="http://schemas.microsoft.com/office/drawing/2014/main" id="{F6B98F77-9858-47A5-A512-442926BC3CCC}"/>
                        </a:ext>
                      </a:extLst>
                    </p:cNvPr>
                    <p:cNvSpPr/>
                    <p:nvPr/>
                  </p:nvSpPr>
                  <p:spPr>
                    <a:xfrm>
                      <a:off x="9293025" y="4023933"/>
                      <a:ext cx="423514" cy="369332"/>
                    </a:xfrm>
                    <a:prstGeom prst="rect">
                      <a:avLst/>
                    </a:prstGeom>
                  </p:spPr>
                  <p:txBody>
                    <a:bodyPr wrap="none">
                      <a:spAutoFit/>
                    </a:bodyPr>
                    <a:lstStyle/>
                    <a:p>
                      <a:r>
                        <a:rPr lang="en-US" altLang="zh-CN" b="1" dirty="0">
                          <a:solidFill>
                            <a:srgbClr val="003E81"/>
                          </a:solidFill>
                          <a:latin typeface="Arial" panose="020B0604020202020204" pitchFamily="34" charset="0"/>
                          <a:cs typeface="Arial" panose="020B0604020202020204" pitchFamily="34" charset="0"/>
                        </a:rPr>
                        <a:t>S</a:t>
                      </a:r>
                      <a:r>
                        <a:rPr lang="en-US" altLang="zh-CN" b="1" baseline="-25000" dirty="0">
                          <a:solidFill>
                            <a:srgbClr val="003E81"/>
                          </a:solidFill>
                          <a:latin typeface="Arial" panose="020B0604020202020204" pitchFamily="34" charset="0"/>
                          <a:cs typeface="Arial" panose="020B0604020202020204" pitchFamily="34" charset="0"/>
                        </a:rPr>
                        <a:t>1</a:t>
                      </a:r>
                      <a:endParaRPr lang="zh-CN" altLang="en-US" baseline="-25000" dirty="0"/>
                    </a:p>
                  </p:txBody>
                </p:sp>
                <p:sp>
                  <p:nvSpPr>
                    <p:cNvPr id="117" name="矩形 116">
                      <a:extLst>
                        <a:ext uri="{FF2B5EF4-FFF2-40B4-BE49-F238E27FC236}">
                          <a16:creationId xmlns:a16="http://schemas.microsoft.com/office/drawing/2014/main" id="{AEC56086-CC64-4A17-9688-FB370A75A4F3}"/>
                        </a:ext>
                      </a:extLst>
                    </p:cNvPr>
                    <p:cNvSpPr/>
                    <p:nvPr/>
                  </p:nvSpPr>
                  <p:spPr>
                    <a:xfrm>
                      <a:off x="9293025" y="4523356"/>
                      <a:ext cx="423514" cy="369332"/>
                    </a:xfrm>
                    <a:prstGeom prst="rect">
                      <a:avLst/>
                    </a:prstGeom>
                  </p:spPr>
                  <p:txBody>
                    <a:bodyPr wrap="none">
                      <a:spAutoFit/>
                    </a:bodyPr>
                    <a:lstStyle/>
                    <a:p>
                      <a:r>
                        <a:rPr lang="en-US" altLang="zh-CN" b="1" dirty="0">
                          <a:solidFill>
                            <a:srgbClr val="003E81"/>
                          </a:solidFill>
                          <a:latin typeface="Arial" panose="020B0604020202020204" pitchFamily="34" charset="0"/>
                          <a:cs typeface="Arial" panose="020B0604020202020204" pitchFamily="34" charset="0"/>
                        </a:rPr>
                        <a:t>S</a:t>
                      </a:r>
                      <a:r>
                        <a:rPr lang="en-US" altLang="zh-CN" b="1" baseline="-25000" dirty="0">
                          <a:solidFill>
                            <a:srgbClr val="003E81"/>
                          </a:solidFill>
                          <a:latin typeface="Arial" panose="020B0604020202020204" pitchFamily="34" charset="0"/>
                          <a:cs typeface="Arial" panose="020B0604020202020204" pitchFamily="34" charset="0"/>
                        </a:rPr>
                        <a:t>2</a:t>
                      </a:r>
                      <a:endParaRPr lang="zh-CN" altLang="en-US" baseline="-25000" dirty="0"/>
                    </a:p>
                  </p:txBody>
                </p:sp>
                <p:sp>
                  <p:nvSpPr>
                    <p:cNvPr id="118" name="矩形 117">
                      <a:extLst>
                        <a:ext uri="{FF2B5EF4-FFF2-40B4-BE49-F238E27FC236}">
                          <a16:creationId xmlns:a16="http://schemas.microsoft.com/office/drawing/2014/main" id="{A102DD06-4E9A-4092-8FB6-BEC68C147DE0}"/>
                        </a:ext>
                      </a:extLst>
                    </p:cNvPr>
                    <p:cNvSpPr/>
                    <p:nvPr/>
                  </p:nvSpPr>
                  <p:spPr>
                    <a:xfrm>
                      <a:off x="9293025" y="5179862"/>
                      <a:ext cx="466794" cy="369332"/>
                    </a:xfrm>
                    <a:prstGeom prst="rect">
                      <a:avLst/>
                    </a:prstGeom>
                  </p:spPr>
                  <p:txBody>
                    <a:bodyPr wrap="square">
                      <a:spAutoFit/>
                    </a:bodyPr>
                    <a:lstStyle/>
                    <a:p>
                      <a:r>
                        <a:rPr lang="en-US" altLang="zh-CN" b="1" dirty="0">
                          <a:solidFill>
                            <a:srgbClr val="003E81"/>
                          </a:solidFill>
                          <a:latin typeface="Arial" panose="020B0604020202020204" pitchFamily="34" charset="0"/>
                          <a:cs typeface="Arial" panose="020B0604020202020204" pitchFamily="34" charset="0"/>
                        </a:rPr>
                        <a:t>S</a:t>
                      </a:r>
                      <a:r>
                        <a:rPr lang="en-US" altLang="zh-CN" b="1" baseline="-25000" dirty="0">
                          <a:solidFill>
                            <a:srgbClr val="003E81"/>
                          </a:solidFill>
                          <a:latin typeface="Arial" panose="020B0604020202020204" pitchFamily="34" charset="0"/>
                          <a:cs typeface="Arial" panose="020B0604020202020204" pitchFamily="34" charset="0"/>
                        </a:rPr>
                        <a:t>n</a:t>
                      </a:r>
                      <a:endParaRPr lang="zh-CN" altLang="en-US" baseline="-25000" dirty="0"/>
                    </a:p>
                  </p:txBody>
                </p:sp>
                <p:sp>
                  <p:nvSpPr>
                    <p:cNvPr id="119" name="矩形 118">
                      <a:extLst>
                        <a:ext uri="{FF2B5EF4-FFF2-40B4-BE49-F238E27FC236}">
                          <a16:creationId xmlns:a16="http://schemas.microsoft.com/office/drawing/2014/main" id="{56079302-6E9D-4460-82A2-02B68CBA97F2}"/>
                        </a:ext>
                      </a:extLst>
                    </p:cNvPr>
                    <p:cNvSpPr/>
                    <p:nvPr/>
                  </p:nvSpPr>
                  <p:spPr>
                    <a:xfrm>
                      <a:off x="9627656" y="4809218"/>
                      <a:ext cx="415498" cy="369332"/>
                    </a:xfrm>
                    <a:prstGeom prst="rect">
                      <a:avLst/>
                    </a:prstGeom>
                  </p:spPr>
                  <p:txBody>
                    <a:bodyPr wrap="none">
                      <a:spAutoFit/>
                    </a:bodyPr>
                    <a:lstStyle/>
                    <a:p>
                      <a:r>
                        <a:rPr lang="en-US" altLang="zh-CN" b="1" dirty="0">
                          <a:solidFill>
                            <a:srgbClr val="003E81"/>
                          </a:solidFill>
                          <a:latin typeface="Arial" panose="020B0604020202020204" pitchFamily="34" charset="0"/>
                          <a:cs typeface="Arial" panose="020B0604020202020204" pitchFamily="34" charset="0"/>
                        </a:rPr>
                        <a:t>…</a:t>
                      </a:r>
                      <a:endParaRPr lang="zh-CN" altLang="en-US" dirty="0"/>
                    </a:p>
                  </p:txBody>
                </p:sp>
              </p:grpSp>
              <p:sp>
                <p:nvSpPr>
                  <p:cNvPr id="120" name="椭圆 119">
                    <a:extLst>
                      <a:ext uri="{FF2B5EF4-FFF2-40B4-BE49-F238E27FC236}">
                        <a16:creationId xmlns:a16="http://schemas.microsoft.com/office/drawing/2014/main" id="{D7FC59A9-EB73-4C1B-8AA0-8E1E1A9C5E16}"/>
                      </a:ext>
                    </a:extLst>
                  </p:cNvPr>
                  <p:cNvSpPr/>
                  <p:nvPr/>
                </p:nvSpPr>
                <p:spPr>
                  <a:xfrm>
                    <a:off x="9369896" y="3963395"/>
                    <a:ext cx="927901" cy="2312581"/>
                  </a:xfrm>
                  <a:prstGeom prst="ellipse">
                    <a:avLst/>
                  </a:prstGeom>
                  <a:noFill/>
                  <a:ln>
                    <a:solidFill>
                      <a:srgbClr val="003E8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grpSp>
            <p:sp>
              <p:nvSpPr>
                <p:cNvPr id="126" name="椭圆 125">
                  <a:extLst>
                    <a:ext uri="{FF2B5EF4-FFF2-40B4-BE49-F238E27FC236}">
                      <a16:creationId xmlns:a16="http://schemas.microsoft.com/office/drawing/2014/main" id="{294840D0-7294-4997-9BFE-0E13B8637C1D}"/>
                    </a:ext>
                  </a:extLst>
                </p:cNvPr>
                <p:cNvSpPr/>
                <p:nvPr/>
              </p:nvSpPr>
              <p:spPr bwMode="auto">
                <a:xfrm>
                  <a:off x="11067394" y="4352746"/>
                  <a:ext cx="314666" cy="305326"/>
                </a:xfrm>
                <a:prstGeom prst="ellipse">
                  <a:avLst/>
                </a:prstGeom>
                <a:solidFill>
                  <a:srgbClr val="00B050"/>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27" name="椭圆 126">
                  <a:extLst>
                    <a:ext uri="{FF2B5EF4-FFF2-40B4-BE49-F238E27FC236}">
                      <a16:creationId xmlns:a16="http://schemas.microsoft.com/office/drawing/2014/main" id="{649CB998-B1AD-4342-908F-C3C858640510}"/>
                    </a:ext>
                  </a:extLst>
                </p:cNvPr>
                <p:cNvSpPr/>
                <p:nvPr/>
              </p:nvSpPr>
              <p:spPr bwMode="auto">
                <a:xfrm>
                  <a:off x="11067394" y="4861813"/>
                  <a:ext cx="314666" cy="305326"/>
                </a:xfrm>
                <a:prstGeom prst="ellipse">
                  <a:avLst/>
                </a:prstGeom>
                <a:solidFill>
                  <a:srgbClr val="00B050"/>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28" name="椭圆 127">
                  <a:extLst>
                    <a:ext uri="{FF2B5EF4-FFF2-40B4-BE49-F238E27FC236}">
                      <a16:creationId xmlns:a16="http://schemas.microsoft.com/office/drawing/2014/main" id="{7672525D-272A-479E-8D39-B0DAB2D35BBA}"/>
                    </a:ext>
                  </a:extLst>
                </p:cNvPr>
                <p:cNvSpPr/>
                <p:nvPr/>
              </p:nvSpPr>
              <p:spPr bwMode="auto">
                <a:xfrm>
                  <a:off x="11067394" y="5520149"/>
                  <a:ext cx="314666" cy="305326"/>
                </a:xfrm>
                <a:prstGeom prst="ellipse">
                  <a:avLst/>
                </a:prstGeom>
                <a:solidFill>
                  <a:srgbClr val="00B050"/>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29" name="矩形 128">
                  <a:extLst>
                    <a:ext uri="{FF2B5EF4-FFF2-40B4-BE49-F238E27FC236}">
                      <a16:creationId xmlns:a16="http://schemas.microsoft.com/office/drawing/2014/main" id="{FA5FB57F-ECA4-470A-A88E-7BBD6954E27E}"/>
                    </a:ext>
                  </a:extLst>
                </p:cNvPr>
                <p:cNvSpPr/>
                <p:nvPr/>
              </p:nvSpPr>
              <p:spPr>
                <a:xfrm>
                  <a:off x="11389846" y="4320195"/>
                  <a:ext cx="436338" cy="369332"/>
                </a:xfrm>
                <a:prstGeom prst="rect">
                  <a:avLst/>
                </a:prstGeom>
              </p:spPr>
              <p:txBody>
                <a:bodyPr wrap="none">
                  <a:spAutoFit/>
                </a:bodyPr>
                <a:lstStyle/>
                <a:p>
                  <a:r>
                    <a:rPr lang="en-US" altLang="zh-CN" b="1" dirty="0">
                      <a:solidFill>
                        <a:srgbClr val="00B050"/>
                      </a:solidFill>
                      <a:latin typeface="Arial" panose="020B0604020202020204" pitchFamily="34" charset="0"/>
                      <a:cs typeface="Arial" panose="020B0604020202020204" pitchFamily="34" charset="0"/>
                    </a:rPr>
                    <a:t>R</a:t>
                  </a:r>
                  <a:r>
                    <a:rPr lang="en-US" altLang="zh-CN" b="1" baseline="-25000" dirty="0">
                      <a:solidFill>
                        <a:srgbClr val="00B050"/>
                      </a:solidFill>
                      <a:latin typeface="Arial" panose="020B0604020202020204" pitchFamily="34" charset="0"/>
                      <a:cs typeface="Arial" panose="020B0604020202020204" pitchFamily="34" charset="0"/>
                    </a:rPr>
                    <a:t>1</a:t>
                  </a:r>
                  <a:endParaRPr lang="zh-CN" altLang="en-US" baseline="-25000" dirty="0">
                    <a:solidFill>
                      <a:srgbClr val="00B050"/>
                    </a:solidFill>
                  </a:endParaRPr>
                </a:p>
              </p:txBody>
            </p:sp>
            <p:sp>
              <p:nvSpPr>
                <p:cNvPr id="130" name="矩形 129">
                  <a:extLst>
                    <a:ext uri="{FF2B5EF4-FFF2-40B4-BE49-F238E27FC236}">
                      <a16:creationId xmlns:a16="http://schemas.microsoft.com/office/drawing/2014/main" id="{FEF0AE33-2CC0-45DF-BF8F-A5776DC6FD5F}"/>
                    </a:ext>
                  </a:extLst>
                </p:cNvPr>
                <p:cNvSpPr/>
                <p:nvPr/>
              </p:nvSpPr>
              <p:spPr>
                <a:xfrm>
                  <a:off x="11389846" y="4819618"/>
                  <a:ext cx="436338" cy="369332"/>
                </a:xfrm>
                <a:prstGeom prst="rect">
                  <a:avLst/>
                </a:prstGeom>
              </p:spPr>
              <p:txBody>
                <a:bodyPr wrap="none">
                  <a:spAutoFit/>
                </a:bodyPr>
                <a:lstStyle/>
                <a:p>
                  <a:r>
                    <a:rPr lang="en-US" altLang="zh-CN" b="1" dirty="0">
                      <a:solidFill>
                        <a:srgbClr val="00B050"/>
                      </a:solidFill>
                      <a:latin typeface="Arial" panose="020B0604020202020204" pitchFamily="34" charset="0"/>
                      <a:cs typeface="Arial" panose="020B0604020202020204" pitchFamily="34" charset="0"/>
                    </a:rPr>
                    <a:t>R</a:t>
                  </a:r>
                  <a:r>
                    <a:rPr lang="en-US" altLang="zh-CN" b="1" baseline="-25000" dirty="0">
                      <a:solidFill>
                        <a:srgbClr val="00B050"/>
                      </a:solidFill>
                      <a:latin typeface="Arial" panose="020B0604020202020204" pitchFamily="34" charset="0"/>
                      <a:cs typeface="Arial" panose="020B0604020202020204" pitchFamily="34" charset="0"/>
                    </a:rPr>
                    <a:t>2</a:t>
                  </a:r>
                  <a:endParaRPr lang="zh-CN" altLang="en-US" baseline="-25000" dirty="0">
                    <a:solidFill>
                      <a:srgbClr val="00B050"/>
                    </a:solidFill>
                  </a:endParaRPr>
                </a:p>
              </p:txBody>
            </p:sp>
            <p:sp>
              <p:nvSpPr>
                <p:cNvPr id="131" name="矩形 130">
                  <a:extLst>
                    <a:ext uri="{FF2B5EF4-FFF2-40B4-BE49-F238E27FC236}">
                      <a16:creationId xmlns:a16="http://schemas.microsoft.com/office/drawing/2014/main" id="{9A138516-469C-4621-B925-A35FAD3722A5}"/>
                    </a:ext>
                  </a:extLst>
                </p:cNvPr>
                <p:cNvSpPr/>
                <p:nvPr/>
              </p:nvSpPr>
              <p:spPr>
                <a:xfrm>
                  <a:off x="11389846" y="5476124"/>
                  <a:ext cx="466794" cy="369332"/>
                </a:xfrm>
                <a:prstGeom prst="rect">
                  <a:avLst/>
                </a:prstGeom>
              </p:spPr>
              <p:txBody>
                <a:bodyPr wrap="square">
                  <a:spAutoFit/>
                </a:bodyPr>
                <a:lstStyle/>
                <a:p>
                  <a:r>
                    <a:rPr lang="en-US" altLang="zh-CN" b="1" dirty="0">
                      <a:solidFill>
                        <a:srgbClr val="00B050"/>
                      </a:solidFill>
                      <a:latin typeface="Arial" panose="020B0604020202020204" pitchFamily="34" charset="0"/>
                      <a:cs typeface="Arial" panose="020B0604020202020204" pitchFamily="34" charset="0"/>
                    </a:rPr>
                    <a:t>R</a:t>
                  </a:r>
                  <a:r>
                    <a:rPr lang="en-US" altLang="zh-CN" b="1" baseline="-25000" dirty="0">
                      <a:solidFill>
                        <a:srgbClr val="00B050"/>
                      </a:solidFill>
                      <a:latin typeface="Arial" panose="020B0604020202020204" pitchFamily="34" charset="0"/>
                      <a:cs typeface="Arial" panose="020B0604020202020204" pitchFamily="34" charset="0"/>
                    </a:rPr>
                    <a:t>n</a:t>
                  </a:r>
                  <a:endParaRPr lang="zh-CN" altLang="en-US" baseline="-25000" dirty="0">
                    <a:solidFill>
                      <a:srgbClr val="00B050"/>
                    </a:solidFill>
                  </a:endParaRPr>
                </a:p>
              </p:txBody>
            </p:sp>
            <p:sp>
              <p:nvSpPr>
                <p:cNvPr id="132" name="矩形 131">
                  <a:extLst>
                    <a:ext uri="{FF2B5EF4-FFF2-40B4-BE49-F238E27FC236}">
                      <a16:creationId xmlns:a16="http://schemas.microsoft.com/office/drawing/2014/main" id="{EF8FEDA1-E0CE-449D-8701-006F6B0F5F5D}"/>
                    </a:ext>
                  </a:extLst>
                </p:cNvPr>
                <p:cNvSpPr/>
                <p:nvPr/>
              </p:nvSpPr>
              <p:spPr>
                <a:xfrm>
                  <a:off x="11016978" y="5105480"/>
                  <a:ext cx="415498" cy="369332"/>
                </a:xfrm>
                <a:prstGeom prst="rect">
                  <a:avLst/>
                </a:prstGeom>
              </p:spPr>
              <p:txBody>
                <a:bodyPr wrap="none">
                  <a:spAutoFit/>
                </a:bodyPr>
                <a:lstStyle/>
                <a:p>
                  <a:r>
                    <a:rPr lang="en-US" altLang="zh-CN" b="1" dirty="0">
                      <a:solidFill>
                        <a:srgbClr val="00B050"/>
                      </a:solidFill>
                      <a:latin typeface="Arial" panose="020B0604020202020204" pitchFamily="34" charset="0"/>
                      <a:cs typeface="Arial" panose="020B0604020202020204" pitchFamily="34" charset="0"/>
                    </a:rPr>
                    <a:t>…</a:t>
                  </a:r>
                  <a:endParaRPr lang="zh-CN" altLang="en-US" dirty="0">
                    <a:solidFill>
                      <a:srgbClr val="00B050"/>
                    </a:solidFill>
                  </a:endParaRPr>
                </a:p>
              </p:txBody>
            </p:sp>
            <p:sp>
              <p:nvSpPr>
                <p:cNvPr id="125" name="椭圆 124">
                  <a:extLst>
                    <a:ext uri="{FF2B5EF4-FFF2-40B4-BE49-F238E27FC236}">
                      <a16:creationId xmlns:a16="http://schemas.microsoft.com/office/drawing/2014/main" id="{672C25EF-1985-4A55-AF21-37526C6F8DE7}"/>
                    </a:ext>
                  </a:extLst>
                </p:cNvPr>
                <p:cNvSpPr/>
                <p:nvPr/>
              </p:nvSpPr>
              <p:spPr>
                <a:xfrm>
                  <a:off x="10917593" y="3968508"/>
                  <a:ext cx="927901" cy="2312581"/>
                </a:xfrm>
                <a:prstGeom prst="ellipse">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grpSp>
              <p:nvGrpSpPr>
                <p:cNvPr id="122" name="组合 121">
                  <a:extLst>
                    <a:ext uri="{FF2B5EF4-FFF2-40B4-BE49-F238E27FC236}">
                      <a16:creationId xmlns:a16="http://schemas.microsoft.com/office/drawing/2014/main" id="{07A0B5C1-F708-4BC0-8729-F09A0D0B48EA}"/>
                    </a:ext>
                  </a:extLst>
                </p:cNvPr>
                <p:cNvGrpSpPr/>
                <p:nvPr/>
              </p:nvGrpSpPr>
              <p:grpSpPr>
                <a:xfrm>
                  <a:off x="10197148" y="4754188"/>
                  <a:ext cx="561949" cy="510350"/>
                  <a:chOff x="10186114" y="3170255"/>
                  <a:chExt cx="731479" cy="513495"/>
                </a:xfrm>
              </p:grpSpPr>
              <p:sp>
                <p:nvSpPr>
                  <p:cNvPr id="133" name="椭圆 132">
                    <a:extLst>
                      <a:ext uri="{FF2B5EF4-FFF2-40B4-BE49-F238E27FC236}">
                        <a16:creationId xmlns:a16="http://schemas.microsoft.com/office/drawing/2014/main" id="{0C9E63D9-9AFF-4E40-BFFB-BF16C6602F18}"/>
                      </a:ext>
                    </a:extLst>
                  </p:cNvPr>
                  <p:cNvSpPr/>
                  <p:nvPr/>
                </p:nvSpPr>
                <p:spPr bwMode="auto">
                  <a:xfrm>
                    <a:off x="10235811" y="3170255"/>
                    <a:ext cx="681782" cy="513495"/>
                  </a:xfrm>
                  <a:prstGeom prst="ellipse">
                    <a:avLst/>
                  </a:prstGeom>
                  <a:noFill/>
                  <a:ln w="38100" cap="flat" cmpd="sng" algn="ctr">
                    <a:solidFill>
                      <a:schemeClr val="tx1"/>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34" name="矩形 133">
                    <a:extLst>
                      <a:ext uri="{FF2B5EF4-FFF2-40B4-BE49-F238E27FC236}">
                        <a16:creationId xmlns:a16="http://schemas.microsoft.com/office/drawing/2014/main" id="{F1033D94-121D-4050-AC57-722B90E356DE}"/>
                      </a:ext>
                    </a:extLst>
                  </p:cNvPr>
                  <p:cNvSpPr/>
                  <p:nvPr/>
                </p:nvSpPr>
                <p:spPr>
                  <a:xfrm>
                    <a:off x="10186114" y="3242336"/>
                    <a:ext cx="633507"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Hub</a:t>
                    </a:r>
                    <a:endParaRPr lang="zh-CN" altLang="en-US" dirty="0"/>
                  </a:p>
                </p:txBody>
              </p:sp>
            </p:grpSp>
            <p:sp>
              <p:nvSpPr>
                <p:cNvPr id="136" name="矩形 135">
                  <a:extLst>
                    <a:ext uri="{FF2B5EF4-FFF2-40B4-BE49-F238E27FC236}">
                      <a16:creationId xmlns:a16="http://schemas.microsoft.com/office/drawing/2014/main" id="{973B57B4-6BE2-4D49-B0F1-4DBED7668ED9}"/>
                    </a:ext>
                  </a:extLst>
                </p:cNvPr>
                <p:cNvSpPr/>
                <p:nvPr/>
              </p:nvSpPr>
              <p:spPr>
                <a:xfrm>
                  <a:off x="9079419" y="3618817"/>
                  <a:ext cx="1095172" cy="369332"/>
                </a:xfrm>
                <a:prstGeom prst="rect">
                  <a:avLst/>
                </a:prstGeom>
              </p:spPr>
              <p:txBody>
                <a:bodyPr wrap="none">
                  <a:spAutoFit/>
                </a:bodyPr>
                <a:lstStyle/>
                <a:p>
                  <a:r>
                    <a:rPr lang="en-US" altLang="zh-CN" b="1" dirty="0">
                      <a:solidFill>
                        <a:srgbClr val="003E81"/>
                      </a:solidFill>
                      <a:latin typeface="Arial" panose="020B0604020202020204" pitchFamily="34" charset="0"/>
                      <a:cs typeface="Arial" panose="020B0604020202020204" pitchFamily="34" charset="0"/>
                    </a:rPr>
                    <a:t>Senders</a:t>
                  </a:r>
                  <a:endParaRPr lang="zh-CN" altLang="en-US" dirty="0"/>
                </a:p>
              </p:txBody>
            </p:sp>
            <p:sp>
              <p:nvSpPr>
                <p:cNvPr id="137" name="矩形 136">
                  <a:extLst>
                    <a:ext uri="{FF2B5EF4-FFF2-40B4-BE49-F238E27FC236}">
                      <a16:creationId xmlns:a16="http://schemas.microsoft.com/office/drawing/2014/main" id="{DF85EF7C-30A4-48D2-82B7-65795197CFBD}"/>
                    </a:ext>
                  </a:extLst>
                </p:cNvPr>
                <p:cNvSpPr/>
                <p:nvPr/>
              </p:nvSpPr>
              <p:spPr>
                <a:xfrm>
                  <a:off x="10693774" y="3620619"/>
                  <a:ext cx="1274708" cy="369332"/>
                </a:xfrm>
                <a:prstGeom prst="rect">
                  <a:avLst/>
                </a:prstGeom>
              </p:spPr>
              <p:txBody>
                <a:bodyPr wrap="none">
                  <a:spAutoFit/>
                </a:bodyPr>
                <a:lstStyle/>
                <a:p>
                  <a:r>
                    <a:rPr lang="en-US" altLang="zh-CN" b="1" dirty="0">
                      <a:solidFill>
                        <a:srgbClr val="00B050"/>
                      </a:solidFill>
                      <a:latin typeface="Arial" panose="020B0604020202020204" pitchFamily="34" charset="0"/>
                      <a:cs typeface="Arial" panose="020B0604020202020204" pitchFamily="34" charset="0"/>
                    </a:rPr>
                    <a:t>Receivers</a:t>
                  </a:r>
                  <a:endParaRPr lang="zh-CN" altLang="en-US" dirty="0">
                    <a:solidFill>
                      <a:srgbClr val="00B050"/>
                    </a:solidFill>
                  </a:endParaRPr>
                </a:p>
              </p:txBody>
            </p:sp>
            <p:cxnSp>
              <p:nvCxnSpPr>
                <p:cNvPr id="1028" name="直接连接符 1027">
                  <a:extLst>
                    <a:ext uri="{FF2B5EF4-FFF2-40B4-BE49-F238E27FC236}">
                      <a16:creationId xmlns:a16="http://schemas.microsoft.com/office/drawing/2014/main" id="{0537FA2B-7539-4CC1-9E2A-265ACCAC97A5}"/>
                    </a:ext>
                  </a:extLst>
                </p:cNvPr>
                <p:cNvCxnSpPr>
                  <a:stCxn id="109" idx="6"/>
                  <a:endCxn id="133" idx="1"/>
                </p:cNvCxnSpPr>
                <p:nvPr/>
              </p:nvCxnSpPr>
              <p:spPr>
                <a:xfrm>
                  <a:off x="9903204" y="4500296"/>
                  <a:ext cx="408827" cy="328631"/>
                </a:xfrm>
                <a:prstGeom prst="line">
                  <a:avLst/>
                </a:prstGeom>
                <a:ln w="38100"/>
              </p:spPr>
              <p:style>
                <a:lnRef idx="3">
                  <a:schemeClr val="dk1"/>
                </a:lnRef>
                <a:fillRef idx="0">
                  <a:schemeClr val="dk1"/>
                </a:fillRef>
                <a:effectRef idx="2">
                  <a:schemeClr val="dk1"/>
                </a:effectRef>
                <a:fontRef idx="minor">
                  <a:schemeClr val="tx1"/>
                </a:fontRef>
              </p:style>
            </p:cxnSp>
            <p:cxnSp>
              <p:nvCxnSpPr>
                <p:cNvPr id="142" name="直接连接符 141">
                  <a:extLst>
                    <a:ext uri="{FF2B5EF4-FFF2-40B4-BE49-F238E27FC236}">
                      <a16:creationId xmlns:a16="http://schemas.microsoft.com/office/drawing/2014/main" id="{5F81FF46-09E5-4E8D-84E2-19ECD9ECC8D1}"/>
                    </a:ext>
                  </a:extLst>
                </p:cNvPr>
                <p:cNvCxnSpPr>
                  <a:cxnSpLocks/>
                  <a:stCxn id="110" idx="6"/>
                  <a:endCxn id="133" idx="2"/>
                </p:cNvCxnSpPr>
                <p:nvPr/>
              </p:nvCxnSpPr>
              <p:spPr>
                <a:xfrm>
                  <a:off x="9903204" y="5009363"/>
                  <a:ext cx="33212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46" name="直接连接符 145">
                  <a:extLst>
                    <a:ext uri="{FF2B5EF4-FFF2-40B4-BE49-F238E27FC236}">
                      <a16:creationId xmlns:a16="http://schemas.microsoft.com/office/drawing/2014/main" id="{4DDA65E5-23BA-412F-8789-3A32944A4525}"/>
                    </a:ext>
                  </a:extLst>
                </p:cNvPr>
                <p:cNvCxnSpPr>
                  <a:cxnSpLocks/>
                  <a:stCxn id="111" idx="6"/>
                  <a:endCxn id="133" idx="3"/>
                </p:cNvCxnSpPr>
                <p:nvPr/>
              </p:nvCxnSpPr>
              <p:spPr>
                <a:xfrm flipV="1">
                  <a:off x="9903204" y="5189799"/>
                  <a:ext cx="408827" cy="477900"/>
                </a:xfrm>
                <a:prstGeom prst="line">
                  <a:avLst/>
                </a:prstGeom>
                <a:ln w="38100"/>
              </p:spPr>
              <p:style>
                <a:lnRef idx="3">
                  <a:schemeClr val="dk1"/>
                </a:lnRef>
                <a:fillRef idx="0">
                  <a:schemeClr val="dk1"/>
                </a:fillRef>
                <a:effectRef idx="2">
                  <a:schemeClr val="dk1"/>
                </a:effectRef>
                <a:fontRef idx="minor">
                  <a:schemeClr val="tx1"/>
                </a:fontRef>
              </p:style>
            </p:cxnSp>
            <p:cxnSp>
              <p:nvCxnSpPr>
                <p:cNvPr id="149" name="直接连接符 148">
                  <a:extLst>
                    <a:ext uri="{FF2B5EF4-FFF2-40B4-BE49-F238E27FC236}">
                      <a16:creationId xmlns:a16="http://schemas.microsoft.com/office/drawing/2014/main" id="{F76E67E0-1E93-4D1E-9C40-DCAAF43072CC}"/>
                    </a:ext>
                  </a:extLst>
                </p:cNvPr>
                <p:cNvCxnSpPr>
                  <a:cxnSpLocks/>
                  <a:stCxn id="133" idx="7"/>
                  <a:endCxn id="126" idx="2"/>
                </p:cNvCxnSpPr>
                <p:nvPr/>
              </p:nvCxnSpPr>
              <p:spPr>
                <a:xfrm flipV="1">
                  <a:off x="10682393" y="4505409"/>
                  <a:ext cx="385001" cy="323518"/>
                </a:xfrm>
                <a:prstGeom prst="line">
                  <a:avLst/>
                </a:prstGeom>
                <a:ln w="38100"/>
              </p:spPr>
              <p:style>
                <a:lnRef idx="3">
                  <a:schemeClr val="dk1"/>
                </a:lnRef>
                <a:fillRef idx="0">
                  <a:schemeClr val="dk1"/>
                </a:fillRef>
                <a:effectRef idx="2">
                  <a:schemeClr val="dk1"/>
                </a:effectRef>
                <a:fontRef idx="minor">
                  <a:schemeClr val="tx1"/>
                </a:fontRef>
              </p:style>
            </p:cxnSp>
            <p:cxnSp>
              <p:nvCxnSpPr>
                <p:cNvPr id="153" name="直接连接符 152">
                  <a:extLst>
                    <a:ext uri="{FF2B5EF4-FFF2-40B4-BE49-F238E27FC236}">
                      <a16:creationId xmlns:a16="http://schemas.microsoft.com/office/drawing/2014/main" id="{5BE28DBD-854A-441D-8A7E-F214D0FBBC23}"/>
                    </a:ext>
                  </a:extLst>
                </p:cNvPr>
                <p:cNvCxnSpPr>
                  <a:cxnSpLocks/>
                  <a:stCxn id="127" idx="2"/>
                  <a:endCxn id="133" idx="6"/>
                </p:cNvCxnSpPr>
                <p:nvPr/>
              </p:nvCxnSpPr>
              <p:spPr>
                <a:xfrm flipH="1" flipV="1">
                  <a:off x="10759097" y="5009363"/>
                  <a:ext cx="308297" cy="5113"/>
                </a:xfrm>
                <a:prstGeom prst="line">
                  <a:avLst/>
                </a:prstGeom>
                <a:ln w="38100"/>
              </p:spPr>
              <p:style>
                <a:lnRef idx="3">
                  <a:schemeClr val="dk1"/>
                </a:lnRef>
                <a:fillRef idx="0">
                  <a:schemeClr val="dk1"/>
                </a:fillRef>
                <a:effectRef idx="2">
                  <a:schemeClr val="dk1"/>
                </a:effectRef>
                <a:fontRef idx="minor">
                  <a:schemeClr val="tx1"/>
                </a:fontRef>
              </p:style>
            </p:cxnSp>
            <p:cxnSp>
              <p:nvCxnSpPr>
                <p:cNvPr id="158" name="直接连接符 157">
                  <a:extLst>
                    <a:ext uri="{FF2B5EF4-FFF2-40B4-BE49-F238E27FC236}">
                      <a16:creationId xmlns:a16="http://schemas.microsoft.com/office/drawing/2014/main" id="{88AC28D5-3A54-4380-997D-FCD82369C1B8}"/>
                    </a:ext>
                  </a:extLst>
                </p:cNvPr>
                <p:cNvCxnSpPr>
                  <a:cxnSpLocks/>
                  <a:stCxn id="128" idx="2"/>
                  <a:endCxn id="133" idx="5"/>
                </p:cNvCxnSpPr>
                <p:nvPr/>
              </p:nvCxnSpPr>
              <p:spPr>
                <a:xfrm flipH="1" flipV="1">
                  <a:off x="10682393" y="5189799"/>
                  <a:ext cx="385001" cy="483013"/>
                </a:xfrm>
                <a:prstGeom prst="line">
                  <a:avLst/>
                </a:prstGeom>
                <a:ln w="38100"/>
              </p:spPr>
              <p:style>
                <a:lnRef idx="3">
                  <a:schemeClr val="dk1"/>
                </a:lnRef>
                <a:fillRef idx="0">
                  <a:schemeClr val="dk1"/>
                </a:fillRef>
                <a:effectRef idx="2">
                  <a:schemeClr val="dk1"/>
                </a:effectRef>
                <a:fontRef idx="minor">
                  <a:schemeClr val="tx1"/>
                </a:fontRef>
              </p:style>
            </p:cxnSp>
          </p:grpSp>
          <p:sp>
            <p:nvSpPr>
              <p:cNvPr id="163" name="矩形 162">
                <a:extLst>
                  <a:ext uri="{FF2B5EF4-FFF2-40B4-BE49-F238E27FC236}">
                    <a16:creationId xmlns:a16="http://schemas.microsoft.com/office/drawing/2014/main" id="{7BDE07F0-951E-4D84-AD96-104632CD4C8C}"/>
                  </a:ext>
                </a:extLst>
              </p:cNvPr>
              <p:cNvSpPr/>
              <p:nvPr/>
            </p:nvSpPr>
            <p:spPr>
              <a:xfrm>
                <a:off x="10200854" y="6347371"/>
                <a:ext cx="671979" cy="369332"/>
              </a:xfrm>
              <a:prstGeom prst="rect">
                <a:avLst/>
              </a:prstGeom>
            </p:spPr>
            <p:txBody>
              <a:bodyPr wrap="none">
                <a:spAutoFit/>
              </a:bodyPr>
              <a:lstStyle/>
              <a:p>
                <a:r>
                  <a:rPr lang="en-US" altLang="zh-CN" b="1" dirty="0">
                    <a:solidFill>
                      <a:srgbClr val="003E81"/>
                    </a:solidFill>
                    <a:latin typeface="Arial" panose="020B0604020202020204" pitchFamily="34" charset="0"/>
                    <a:cs typeface="Arial" panose="020B0604020202020204" pitchFamily="34" charset="0"/>
                  </a:rPr>
                  <a:t>PCH</a:t>
                </a:r>
                <a:endParaRPr lang="zh-CN" altLang="en-US" dirty="0"/>
              </a:p>
            </p:txBody>
          </p:sp>
        </p:grpSp>
        <p:cxnSp>
          <p:nvCxnSpPr>
            <p:cNvPr id="165" name="直接连接符 164">
              <a:extLst>
                <a:ext uri="{FF2B5EF4-FFF2-40B4-BE49-F238E27FC236}">
                  <a16:creationId xmlns:a16="http://schemas.microsoft.com/office/drawing/2014/main" id="{8BFBA70E-358E-423D-9DCB-309AC8D7DB7F}"/>
                </a:ext>
              </a:extLst>
            </p:cNvPr>
            <p:cNvCxnSpPr>
              <a:cxnSpLocks/>
            </p:cNvCxnSpPr>
            <p:nvPr/>
          </p:nvCxnSpPr>
          <p:spPr>
            <a:xfrm>
              <a:off x="5663952" y="3706932"/>
              <a:ext cx="0" cy="299631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4" name="箭头: 下 103">
              <a:extLst>
                <a:ext uri="{FF2B5EF4-FFF2-40B4-BE49-F238E27FC236}">
                  <a16:creationId xmlns:a16="http://schemas.microsoft.com/office/drawing/2014/main" id="{9D5FD706-D78B-412C-AE00-998B4BF84A46}"/>
                </a:ext>
              </a:extLst>
            </p:cNvPr>
            <p:cNvSpPr/>
            <p:nvPr/>
          </p:nvSpPr>
          <p:spPr>
            <a:xfrm rot="16200000">
              <a:off x="5437631" y="5736256"/>
              <a:ext cx="550863" cy="409462"/>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cxnSp>
          <p:nvCxnSpPr>
            <p:cNvPr id="167" name="直接连接符 166">
              <a:extLst>
                <a:ext uri="{FF2B5EF4-FFF2-40B4-BE49-F238E27FC236}">
                  <a16:creationId xmlns:a16="http://schemas.microsoft.com/office/drawing/2014/main" id="{945F9B25-C75D-4942-A24F-77CC9E8585A0}"/>
                </a:ext>
              </a:extLst>
            </p:cNvPr>
            <p:cNvCxnSpPr>
              <a:cxnSpLocks/>
            </p:cNvCxnSpPr>
            <p:nvPr/>
          </p:nvCxnSpPr>
          <p:spPr>
            <a:xfrm>
              <a:off x="8832304" y="3690212"/>
              <a:ext cx="0" cy="299631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8" name="箭头: 下 107">
              <a:extLst>
                <a:ext uri="{FF2B5EF4-FFF2-40B4-BE49-F238E27FC236}">
                  <a16:creationId xmlns:a16="http://schemas.microsoft.com/office/drawing/2014/main" id="{451038E1-CDE2-48E8-AAD4-DF87C89473BA}"/>
                </a:ext>
              </a:extLst>
            </p:cNvPr>
            <p:cNvSpPr/>
            <p:nvPr/>
          </p:nvSpPr>
          <p:spPr>
            <a:xfrm rot="16200000">
              <a:off x="8617588" y="5752144"/>
              <a:ext cx="550863" cy="409462"/>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grpSp>
          <p:nvGrpSpPr>
            <p:cNvPr id="1051" name="组合 1050">
              <a:extLst>
                <a:ext uri="{FF2B5EF4-FFF2-40B4-BE49-F238E27FC236}">
                  <a16:creationId xmlns:a16="http://schemas.microsoft.com/office/drawing/2014/main" id="{A1FBD022-181F-4E86-B870-08A75205D083}"/>
                </a:ext>
              </a:extLst>
            </p:cNvPr>
            <p:cNvGrpSpPr/>
            <p:nvPr/>
          </p:nvGrpSpPr>
          <p:grpSpPr>
            <a:xfrm>
              <a:off x="263352" y="5013176"/>
              <a:ext cx="369332" cy="1699356"/>
              <a:chOff x="194994" y="3503888"/>
              <a:chExt cx="369332" cy="3414415"/>
            </a:xfrm>
          </p:grpSpPr>
          <p:sp>
            <p:nvSpPr>
              <p:cNvPr id="1050" name="左中括号 1049">
                <a:extLst>
                  <a:ext uri="{FF2B5EF4-FFF2-40B4-BE49-F238E27FC236}">
                    <a16:creationId xmlns:a16="http://schemas.microsoft.com/office/drawing/2014/main" id="{79ECF729-023C-4F7D-8B71-707847CA0145}"/>
                  </a:ext>
                </a:extLst>
              </p:cNvPr>
              <p:cNvSpPr/>
              <p:nvPr/>
            </p:nvSpPr>
            <p:spPr>
              <a:xfrm>
                <a:off x="390382" y="3503888"/>
                <a:ext cx="150498" cy="3414415"/>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FFC87659-E090-44EB-94C1-71FA8426F66D}"/>
                  </a:ext>
                </a:extLst>
              </p:cNvPr>
              <p:cNvSpPr/>
              <p:nvPr/>
            </p:nvSpPr>
            <p:spPr>
              <a:xfrm rot="16200000">
                <a:off x="-679049" y="5026427"/>
                <a:ext cx="2117418" cy="369332"/>
              </a:xfrm>
              <a:prstGeom prst="rect">
                <a:avLst/>
              </a:prstGeom>
              <a:solidFill>
                <a:schemeClr val="bg2"/>
              </a:solidFill>
            </p:spPr>
            <p:txBody>
              <a:bodyPr wrap="square">
                <a:spAutoFit/>
              </a:bodyPr>
              <a:lstStyle/>
              <a:p>
                <a:pPr algn="ctr"/>
                <a:r>
                  <a:rPr lang="en-US" altLang="zh-CN" b="1" dirty="0">
                    <a:solidFill>
                      <a:srgbClr val="0000FF"/>
                    </a:solidFill>
                    <a:latin typeface="Arial" panose="020B0604020202020204" pitchFamily="34" charset="0"/>
                    <a:cs typeface="Arial" panose="020B0604020202020204" pitchFamily="34" charset="0"/>
                  </a:rPr>
                  <a:t>Layer-2</a:t>
                </a:r>
                <a:endParaRPr lang="zh-CN" altLang="en-US" dirty="0">
                  <a:solidFill>
                    <a:srgbClr val="0000FF"/>
                  </a:solidFill>
                </a:endParaRPr>
              </a:p>
            </p:txBody>
          </p:sp>
        </p:grpSp>
      </p:grpSp>
    </p:spTree>
    <p:extLst>
      <p:ext uri="{BB962C8B-B14F-4D97-AF65-F5344CB8AC3E}">
        <p14:creationId xmlns:p14="http://schemas.microsoft.com/office/powerpoint/2010/main" val="271956944"/>
      </p:ext>
    </p:extLst>
  </p:cSld>
  <p:clrMapOvr>
    <a:masterClrMapping/>
  </p:clrMapOvr>
  <mc:AlternateContent xmlns:mc="http://schemas.openxmlformats.org/markup-compatibility/2006" xmlns:p14="http://schemas.microsoft.com/office/powerpoint/2010/main">
    <mc:Choice Requires="p14">
      <p:transition spd="med" p14:dur="700" advTm="179">
        <p:fade/>
      </p:transition>
    </mc:Choice>
    <mc:Fallback xmlns="">
      <p:transition spd="med" advTm="17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txBox="1">
            <a:spLocks/>
          </p:cNvSpPr>
          <p:nvPr/>
        </p:nvSpPr>
        <p:spPr>
          <a:xfrm>
            <a:off x="2354449" y="1241452"/>
            <a:ext cx="7504615" cy="1041761"/>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5400" b="1" kern="1200">
                <a:solidFill>
                  <a:schemeClr val="bg1"/>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eaLnBrk="0" hangingPunct="0">
              <a:spcBef>
                <a:spcPct val="20000"/>
              </a:spcBef>
              <a:spcAft>
                <a:spcPts val="600"/>
              </a:spcAft>
            </a:pPr>
            <a:r>
              <a:rPr lang="en-US" altLang="zh-CN" dirty="0">
                <a:latin typeface="Comic Sans MS" panose="030F0702030302020204" pitchFamily="66" charset="0"/>
                <a:ea typeface="华文行楷" panose="02010800040101010101" pitchFamily="2" charset="-122"/>
                <a:cs typeface="Arial" panose="020B0604020202020204" pitchFamily="34" charset="0"/>
              </a:rPr>
              <a:t>Thanks</a:t>
            </a:r>
            <a:endParaRPr lang="en-US" altLang="zh-CN" sz="4400" dirty="0">
              <a:latin typeface="Comic Sans MS" panose="030F0702030302020204" pitchFamily="66" charset="0"/>
              <a:ea typeface="华文行楷" panose="02010800040101010101" pitchFamily="2" charset="-122"/>
              <a:cs typeface="Arial" panose="020B0604020202020204" pitchFamily="34" charset="0"/>
            </a:endParaRPr>
          </a:p>
        </p:txBody>
      </p:sp>
      <p:pic>
        <p:nvPicPr>
          <p:cNvPr id="12" name="图片 11"/>
          <p:cNvPicPr>
            <a:picLocks noChangeAspect="1"/>
          </p:cNvPicPr>
          <p:nvPr/>
        </p:nvPicPr>
        <p:blipFill>
          <a:blip r:embed="rId3">
            <a:lum bright="100000"/>
          </a:blip>
          <a:stretch>
            <a:fillRect/>
          </a:stretch>
        </p:blipFill>
        <p:spPr>
          <a:xfrm>
            <a:off x="4990914" y="6093921"/>
            <a:ext cx="2117688" cy="570755"/>
          </a:xfrm>
          <a:prstGeom prst="rect">
            <a:avLst/>
          </a:prstGeom>
        </p:spPr>
      </p:pic>
      <p:sp>
        <p:nvSpPr>
          <p:cNvPr id="6" name="矩形 5">
            <a:extLst>
              <a:ext uri="{FF2B5EF4-FFF2-40B4-BE49-F238E27FC236}">
                <a16:creationId xmlns:a16="http://schemas.microsoft.com/office/drawing/2014/main" id="{795A574B-AF41-4B3F-8D60-6AE08CE800A2}"/>
              </a:ext>
            </a:extLst>
          </p:cNvPr>
          <p:cNvSpPr/>
          <p:nvPr/>
        </p:nvSpPr>
        <p:spPr>
          <a:xfrm>
            <a:off x="2855640" y="3215115"/>
            <a:ext cx="3503426" cy="820417"/>
          </a:xfrm>
          <a:prstGeom prst="rect">
            <a:avLst/>
          </a:prstGeom>
        </p:spPr>
        <p:txBody>
          <a:bodyPr wrap="square">
            <a:spAutoFit/>
          </a:bodyPr>
          <a:lstStyle/>
          <a:p>
            <a:pPr>
              <a:lnSpc>
                <a:spcPct val="200000"/>
              </a:lnSpc>
            </a:pPr>
            <a:r>
              <a:rPr lang="en-US" altLang="zh-CN" sz="2800" b="1" dirty="0">
                <a:solidFill>
                  <a:schemeClr val="bg1"/>
                </a:solidFill>
                <a:latin typeface="Arial" panose="020B0604020202020204" pitchFamily="34" charset="0"/>
                <a:cs typeface="Arial" panose="020B0604020202020204" pitchFamily="34" charset="0"/>
              </a:rPr>
              <a:t>NSS Lab @ XDU  </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AB2EFA6A-E8C2-4A9E-B22A-E1A1FE05FED1}"/>
              </a:ext>
            </a:extLst>
          </p:cNvPr>
          <p:cNvSpPr txBox="1"/>
          <p:nvPr/>
        </p:nvSpPr>
        <p:spPr>
          <a:xfrm>
            <a:off x="6359066" y="3477323"/>
            <a:ext cx="4608512" cy="523220"/>
          </a:xfrm>
          <a:prstGeom prst="rect">
            <a:avLst/>
          </a:prstGeom>
          <a:noFill/>
        </p:spPr>
        <p:txBody>
          <a:bodyPr wrap="square">
            <a:spAutoFit/>
          </a:bodyPr>
          <a:lstStyle/>
          <a:p>
            <a:r>
              <a:rPr lang="zh-CN" altLang="en-US" sz="2800" b="1" dirty="0">
                <a:solidFill>
                  <a:schemeClr val="bg1"/>
                </a:solidFill>
                <a:latin typeface="Arial" panose="020B0604020202020204" pitchFamily="34" charset="0"/>
                <a:cs typeface="Arial" panose="020B0604020202020204" pitchFamily="34" charset="0"/>
              </a:rPr>
              <a:t>https://nss.xidian.edu.cn/</a:t>
            </a:r>
          </a:p>
        </p:txBody>
      </p:sp>
      <p:sp>
        <p:nvSpPr>
          <p:cNvPr id="10" name="文本框 9">
            <a:extLst>
              <a:ext uri="{FF2B5EF4-FFF2-40B4-BE49-F238E27FC236}">
                <a16:creationId xmlns:a16="http://schemas.microsoft.com/office/drawing/2014/main" id="{5F493435-A039-4518-A032-EC79B1F96992}"/>
              </a:ext>
            </a:extLst>
          </p:cNvPr>
          <p:cNvSpPr txBox="1"/>
          <p:nvPr/>
        </p:nvSpPr>
        <p:spPr>
          <a:xfrm>
            <a:off x="3082420" y="4748657"/>
            <a:ext cx="6048672" cy="523220"/>
          </a:xfrm>
          <a:prstGeom prst="rect">
            <a:avLst/>
          </a:prstGeom>
          <a:noFill/>
        </p:spPr>
        <p:txBody>
          <a:bodyPr wrap="square">
            <a:spAutoFit/>
          </a:bodyPr>
          <a:lstStyle/>
          <a:p>
            <a:pPr algn="ctr"/>
            <a:r>
              <a:rPr lang="en-US" altLang="zh-CN" sz="2800" b="1" dirty="0">
                <a:solidFill>
                  <a:schemeClr val="bg1"/>
                </a:solidFill>
                <a:latin typeface="Arial" panose="020B0604020202020204" pitchFamily="34" charset="0"/>
                <a:cs typeface="Arial" panose="020B0604020202020204" pitchFamily="34" charset="0"/>
              </a:rPr>
              <a:t>Email: lxyang@stu.xidian.edu.cn</a:t>
            </a:r>
            <a:endParaRPr lang="zh-CN" altLang="en-US"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advTm="13199">
        <p:circle/>
      </p:transition>
    </mc:Choice>
    <mc:Fallback xmlns="">
      <p:transition spd="slow" advTm="13199">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773711" cy="721395"/>
          </a:xfrm>
        </p:spPr>
        <p:txBody>
          <a:bodyPr/>
          <a:lstStyle/>
          <a:p>
            <a:r>
              <a:rPr kumimoji="1" lang="en-US" altLang="zh-CN" sz="3200" dirty="0"/>
              <a:t>Introduction (cont. 1)</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a:extLst>
              <a:ext uri="{FF2B5EF4-FFF2-40B4-BE49-F238E27FC236}">
                <a16:creationId xmlns:a16="http://schemas.microsoft.com/office/drawing/2014/main" id="{7773BB88-9803-410C-A2EE-7592EF3E7E7A}"/>
              </a:ext>
            </a:extLst>
          </p:cNvPr>
          <p:cNvSpPr/>
          <p:nvPr/>
        </p:nvSpPr>
        <p:spPr>
          <a:xfrm>
            <a:off x="561340" y="1191854"/>
            <a:ext cx="10968654"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TumbleBit</a:t>
            </a:r>
            <a:r>
              <a:rPr lang="en-US" altLang="zh-CN" sz="2000" b="1" dirty="0">
                <a:solidFill>
                  <a:srgbClr val="003E81"/>
                </a:solidFill>
                <a:latin typeface="Arial" panose="020B0604020202020204" pitchFamily="34" charset="0"/>
                <a:cs typeface="Arial" panose="020B0604020202020204" pitchFamily="34" charset="0"/>
              </a:rPr>
              <a:t> [1]: the first payment channel hub (PCH) for off-chain PCNs </a:t>
            </a:r>
            <a:endParaRPr lang="zh-CN" altLang="en-US" sz="2000" b="1" dirty="0">
              <a:solidFill>
                <a:srgbClr val="003E81"/>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633FFEA6-4C6D-B550-77E9-FE19A11969E4}"/>
              </a:ext>
            </a:extLst>
          </p:cNvPr>
          <p:cNvSpPr txBox="1"/>
          <p:nvPr/>
        </p:nvSpPr>
        <p:spPr>
          <a:xfrm>
            <a:off x="561340" y="6453336"/>
            <a:ext cx="10776520" cy="307777"/>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[1] </a:t>
            </a:r>
            <a:r>
              <a:rPr lang="zh-CN" altLang="en-US" sz="1400" dirty="0">
                <a:latin typeface="Arial" panose="020B0604020202020204" pitchFamily="34" charset="0"/>
                <a:cs typeface="Arial" panose="020B0604020202020204" pitchFamily="34" charset="0"/>
              </a:rPr>
              <a:t>E. Heilman, </a:t>
            </a:r>
            <a:r>
              <a:rPr lang="en-US" altLang="zh-CN" sz="1400" dirty="0">
                <a:latin typeface="Arial" panose="020B0604020202020204" pitchFamily="34" charset="0"/>
                <a:cs typeface="Arial" panose="020B0604020202020204" pitchFamily="34" charset="0"/>
              </a:rPr>
              <a:t>et al</a:t>
            </a:r>
            <a:r>
              <a:rPr lang="zh-CN" altLang="en-US" sz="1400" dirty="0">
                <a:latin typeface="Arial" panose="020B0604020202020204" pitchFamily="34" charset="0"/>
                <a:cs typeface="Arial" panose="020B0604020202020204" pitchFamily="34" charset="0"/>
              </a:rPr>
              <a:t>,“Tumblebit: An untrusted bitcoin-compatible anonymous payment hub.”in </a:t>
            </a:r>
            <a:r>
              <a:rPr lang="zh-CN" altLang="en-US" sz="1400" b="1" dirty="0">
                <a:solidFill>
                  <a:srgbClr val="0000FF"/>
                </a:solidFill>
                <a:latin typeface="Arial" panose="020B0604020202020204" pitchFamily="34" charset="0"/>
                <a:cs typeface="Arial" panose="020B0604020202020204" pitchFamily="34" charset="0"/>
              </a:rPr>
              <a:t>NDSS, 2017</a:t>
            </a:r>
            <a:r>
              <a:rPr lang="zh-CN" altLang="en-US" sz="1400" dirty="0">
                <a:latin typeface="Arial" panose="020B0604020202020204" pitchFamily="34" charset="0"/>
                <a:cs typeface="Arial" panose="020B0604020202020204" pitchFamily="34" charset="0"/>
              </a:rPr>
              <a:t>.</a:t>
            </a:r>
          </a:p>
        </p:txBody>
      </p:sp>
      <p:sp>
        <p:nvSpPr>
          <p:cNvPr id="3" name="灯片编号占位符 2">
            <a:extLst>
              <a:ext uri="{FF2B5EF4-FFF2-40B4-BE49-F238E27FC236}">
                <a16:creationId xmlns:a16="http://schemas.microsoft.com/office/drawing/2014/main" id="{D2011485-A814-4B12-AF86-AA63763E4ED5}"/>
              </a:ext>
            </a:extLst>
          </p:cNvPr>
          <p:cNvSpPr>
            <a:spLocks noGrp="1"/>
          </p:cNvSpPr>
          <p:nvPr>
            <p:ph type="sldNum" sz="quarter" idx="12"/>
          </p:nvPr>
        </p:nvSpPr>
        <p:spPr/>
        <p:txBody>
          <a:bodyPr/>
          <a:lstStyle/>
          <a:p>
            <a:fld id="{1446006D-88F2-4575-8DB4-2FA8AB281138}" type="slidenum">
              <a:rPr lang="zh-CN" altLang="en-US" smtClean="0">
                <a:latin typeface="Arial" panose="020B0604020202020204" pitchFamily="34" charset="0"/>
                <a:cs typeface="Arial" panose="020B0604020202020204" pitchFamily="34" charset="0"/>
              </a:rPr>
              <a:t>3</a:t>
            </a:fld>
            <a:endParaRPr lang="zh-CN" altLang="en-US">
              <a:latin typeface="Arial" panose="020B0604020202020204" pitchFamily="34" charset="0"/>
              <a:cs typeface="Arial" panose="020B0604020202020204" pitchFamily="34" charset="0"/>
            </a:endParaRPr>
          </a:p>
        </p:txBody>
      </p:sp>
      <p:grpSp>
        <p:nvGrpSpPr>
          <p:cNvPr id="5" name="组合 4">
            <a:extLst>
              <a:ext uri="{FF2B5EF4-FFF2-40B4-BE49-F238E27FC236}">
                <a16:creationId xmlns:a16="http://schemas.microsoft.com/office/drawing/2014/main" id="{FA1DBD42-9B3B-4666-88E3-E4EBC82EE41B}"/>
              </a:ext>
            </a:extLst>
          </p:cNvPr>
          <p:cNvGrpSpPr/>
          <p:nvPr/>
        </p:nvGrpSpPr>
        <p:grpSpPr>
          <a:xfrm>
            <a:off x="6240016" y="2060554"/>
            <a:ext cx="5510500" cy="4364798"/>
            <a:chOff x="6240016" y="2060554"/>
            <a:chExt cx="5510500" cy="4364798"/>
          </a:xfrm>
        </p:grpSpPr>
        <p:grpSp>
          <p:nvGrpSpPr>
            <p:cNvPr id="20" name="组合 19">
              <a:extLst>
                <a:ext uri="{FF2B5EF4-FFF2-40B4-BE49-F238E27FC236}">
                  <a16:creationId xmlns:a16="http://schemas.microsoft.com/office/drawing/2014/main" id="{7B4F1AD6-F29C-4927-BB62-3DB497303EC3}"/>
                </a:ext>
              </a:extLst>
            </p:cNvPr>
            <p:cNvGrpSpPr/>
            <p:nvPr/>
          </p:nvGrpSpPr>
          <p:grpSpPr>
            <a:xfrm>
              <a:off x="6240016" y="2060554"/>
              <a:ext cx="5510500" cy="4364798"/>
              <a:chOff x="6240016" y="2060554"/>
              <a:chExt cx="5510500" cy="4364798"/>
            </a:xfrm>
          </p:grpSpPr>
          <p:grpSp>
            <p:nvGrpSpPr>
              <p:cNvPr id="14" name="组合 13">
                <a:extLst>
                  <a:ext uri="{FF2B5EF4-FFF2-40B4-BE49-F238E27FC236}">
                    <a16:creationId xmlns:a16="http://schemas.microsoft.com/office/drawing/2014/main" id="{849076FE-45D1-03BA-902B-03A46FF8A0C3}"/>
                  </a:ext>
                </a:extLst>
              </p:cNvPr>
              <p:cNvGrpSpPr/>
              <p:nvPr/>
            </p:nvGrpSpPr>
            <p:grpSpPr>
              <a:xfrm>
                <a:off x="6274132" y="2060554"/>
                <a:ext cx="5191582" cy="3775430"/>
                <a:chOff x="6274132" y="2060554"/>
                <a:chExt cx="5191582" cy="3775430"/>
              </a:xfrm>
            </p:grpSpPr>
            <p:pic>
              <p:nvPicPr>
                <p:cNvPr id="10" name="图片 9">
                  <a:extLst>
                    <a:ext uri="{FF2B5EF4-FFF2-40B4-BE49-F238E27FC236}">
                      <a16:creationId xmlns:a16="http://schemas.microsoft.com/office/drawing/2014/main" id="{7E14248A-2DB4-AE09-287E-FD6732CA3AB0}"/>
                    </a:ext>
                  </a:extLst>
                </p:cNvPr>
                <p:cNvPicPr>
                  <a:picLocks noChangeAspect="1"/>
                </p:cNvPicPr>
                <p:nvPr/>
              </p:nvPicPr>
              <p:blipFill rotWithShape="1">
                <a:blip r:embed="rId4"/>
                <a:srcRect t="849" b="743"/>
                <a:stretch/>
              </p:blipFill>
              <p:spPr>
                <a:xfrm>
                  <a:off x="6274132" y="3284984"/>
                  <a:ext cx="5191582" cy="2551000"/>
                </a:xfrm>
                <a:prstGeom prst="rect">
                  <a:avLst/>
                </a:prstGeom>
              </p:spPr>
            </p:pic>
            <p:sp>
              <p:nvSpPr>
                <p:cNvPr id="13" name="对话气泡: 圆角矩形 12">
                  <a:extLst>
                    <a:ext uri="{FF2B5EF4-FFF2-40B4-BE49-F238E27FC236}">
                      <a16:creationId xmlns:a16="http://schemas.microsoft.com/office/drawing/2014/main" id="{AFF0D051-E23D-6542-CE30-2D7930E5B887}"/>
                    </a:ext>
                  </a:extLst>
                </p:cNvPr>
                <p:cNvSpPr/>
                <p:nvPr/>
              </p:nvSpPr>
              <p:spPr>
                <a:xfrm>
                  <a:off x="6960096" y="2060554"/>
                  <a:ext cx="4377764" cy="1091086"/>
                </a:xfrm>
                <a:prstGeom prst="wedgeRoundRectCallout">
                  <a:avLst>
                    <a:gd name="adj1" fmla="val -22304"/>
                    <a:gd name="adj2" fmla="val 625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sz="1600" dirty="0">
                      <a:latin typeface="Arial" panose="020B0604020202020204" pitchFamily="34" charset="0"/>
                      <a:cs typeface="Arial" panose="020B0604020202020204" pitchFamily="34" charset="0"/>
                    </a:rPr>
                    <a:t>PCH </a:t>
                  </a:r>
                  <a:r>
                    <a:rPr kumimoji="1" lang="en-US" altLang="zh-CN" sz="1600" b="1" dirty="0">
                      <a:solidFill>
                        <a:srgbClr val="FF0000"/>
                      </a:solidFill>
                      <a:latin typeface="Arial" panose="020B0604020202020204" pitchFamily="34" charset="0"/>
                      <a:cs typeface="Arial" panose="020B0604020202020204" pitchFamily="34" charset="0"/>
                    </a:rPr>
                    <a:t>disrupts</a:t>
                  </a:r>
                  <a:r>
                    <a:rPr kumimoji="1" lang="en-US" altLang="zh-CN" sz="1600" dirty="0">
                      <a:latin typeface="Arial" panose="020B0604020202020204" pitchFamily="34" charset="0"/>
                      <a:cs typeface="Arial" panose="020B0604020202020204" pitchFamily="34" charset="0"/>
                    </a:rPr>
                    <a:t> multiple payers and payees, with payments going to the </a:t>
                  </a:r>
                  <a:r>
                    <a:rPr kumimoji="1" lang="en-US" altLang="zh-CN" sz="1600" b="1" dirty="0">
                      <a:solidFill>
                        <a:srgbClr val="FF0000"/>
                      </a:solidFill>
                      <a:latin typeface="Arial" panose="020B0604020202020204" pitchFamily="34" charset="0"/>
                      <a:cs typeface="Arial" panose="020B0604020202020204" pitchFamily="34" charset="0"/>
                    </a:rPr>
                    <a:t>pool</a:t>
                  </a:r>
                  <a:r>
                    <a:rPr kumimoji="1" lang="en-US" altLang="zh-CN" sz="1600" dirty="0">
                      <a:latin typeface="Arial" panose="020B0604020202020204" pitchFamily="34" charset="0"/>
                      <a:cs typeface="Arial" panose="020B0604020202020204" pitchFamily="34" charset="0"/>
                    </a:rPr>
                    <a:t> first, then </a:t>
                  </a:r>
                  <a:r>
                    <a:rPr kumimoji="1" lang="en-US" altLang="zh-CN" sz="1600" b="1" dirty="0">
                      <a:solidFill>
                        <a:srgbClr val="FF0000"/>
                      </a:solidFill>
                      <a:latin typeface="Arial" panose="020B0604020202020204" pitchFamily="34" charset="0"/>
                      <a:cs typeface="Arial" panose="020B0604020202020204" pitchFamily="34" charset="0"/>
                    </a:rPr>
                    <a:t>randomly rotating </a:t>
                  </a:r>
                  <a:r>
                    <a:rPr kumimoji="1" lang="en-US" altLang="zh-CN" sz="1600" dirty="0">
                      <a:latin typeface="Arial" panose="020B0604020202020204" pitchFamily="34" charset="0"/>
                      <a:cs typeface="Arial" panose="020B0604020202020204" pitchFamily="34" charset="0"/>
                    </a:rPr>
                    <a:t>and disrupting payments to payees</a:t>
                  </a:r>
                  <a:endParaRPr kumimoji="1" lang="zh-CN" altLang="en-US" sz="1600" dirty="0">
                    <a:latin typeface="Arial" panose="020B0604020202020204" pitchFamily="34" charset="0"/>
                    <a:cs typeface="Arial" panose="020B0604020202020204" pitchFamily="34" charset="0"/>
                  </a:endParaRPr>
                </a:p>
              </p:txBody>
            </p:sp>
          </p:grpSp>
          <p:sp>
            <p:nvSpPr>
              <p:cNvPr id="17" name="文本框 16">
                <a:extLst>
                  <a:ext uri="{FF2B5EF4-FFF2-40B4-BE49-F238E27FC236}">
                    <a16:creationId xmlns:a16="http://schemas.microsoft.com/office/drawing/2014/main" id="{BB6501C1-7E9B-0F28-FD27-9E2C5FF5DE59}"/>
                  </a:ext>
                </a:extLst>
              </p:cNvPr>
              <p:cNvSpPr txBox="1"/>
              <p:nvPr/>
            </p:nvSpPr>
            <p:spPr>
              <a:xfrm>
                <a:off x="6240016" y="5902132"/>
                <a:ext cx="5510500"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Fig. 2. The unlinkability definition: The Tumblers view and a compatible interaction multi-graph.</a:t>
                </a:r>
                <a:endParaRPr lang="zh-CN" altLang="en-US" sz="1400" dirty="0">
                  <a:latin typeface="Arial" panose="020B0604020202020204" pitchFamily="34" charset="0"/>
                  <a:cs typeface="Arial" panose="020B0604020202020204" pitchFamily="34" charset="0"/>
                </a:endParaRPr>
              </a:p>
            </p:txBody>
          </p:sp>
        </p:grpSp>
        <p:sp>
          <p:nvSpPr>
            <p:cNvPr id="21" name="矩形: 圆角 20">
              <a:extLst>
                <a:ext uri="{FF2B5EF4-FFF2-40B4-BE49-F238E27FC236}">
                  <a16:creationId xmlns:a16="http://schemas.microsoft.com/office/drawing/2014/main" id="{B5C2C45A-D9D9-4C85-9B2B-E501D0BCD9D4}"/>
                </a:ext>
              </a:extLst>
            </p:cNvPr>
            <p:cNvSpPr/>
            <p:nvPr/>
          </p:nvSpPr>
          <p:spPr>
            <a:xfrm>
              <a:off x="7924531" y="3313496"/>
              <a:ext cx="451183" cy="2020063"/>
            </a:xfrm>
            <a:prstGeom prst="roundRect">
              <a:avLst/>
            </a:prstGeom>
            <a:noFill/>
            <a:ln w="38100">
              <a:solidFill>
                <a:srgbClr val="00B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6" name="组合 5">
            <a:extLst>
              <a:ext uri="{FF2B5EF4-FFF2-40B4-BE49-F238E27FC236}">
                <a16:creationId xmlns:a16="http://schemas.microsoft.com/office/drawing/2014/main" id="{A0DFCE97-B250-443C-B4DC-E945A4827F5E}"/>
              </a:ext>
            </a:extLst>
          </p:cNvPr>
          <p:cNvGrpSpPr/>
          <p:nvPr/>
        </p:nvGrpSpPr>
        <p:grpSpPr>
          <a:xfrm>
            <a:off x="646206" y="2047439"/>
            <a:ext cx="5089754" cy="4162470"/>
            <a:chOff x="646206" y="2047439"/>
            <a:chExt cx="5089754" cy="4162470"/>
          </a:xfrm>
        </p:grpSpPr>
        <p:grpSp>
          <p:nvGrpSpPr>
            <p:cNvPr id="18" name="组合 17">
              <a:extLst>
                <a:ext uri="{FF2B5EF4-FFF2-40B4-BE49-F238E27FC236}">
                  <a16:creationId xmlns:a16="http://schemas.microsoft.com/office/drawing/2014/main" id="{669618B7-8A08-9916-C669-06F923E9AB9B}"/>
                </a:ext>
              </a:extLst>
            </p:cNvPr>
            <p:cNvGrpSpPr/>
            <p:nvPr/>
          </p:nvGrpSpPr>
          <p:grpSpPr>
            <a:xfrm>
              <a:off x="646206" y="2047439"/>
              <a:ext cx="5089754" cy="4162470"/>
              <a:chOff x="646206" y="2047439"/>
              <a:chExt cx="5089754" cy="4162470"/>
            </a:xfrm>
          </p:grpSpPr>
          <p:grpSp>
            <p:nvGrpSpPr>
              <p:cNvPr id="12" name="组合 11">
                <a:extLst>
                  <a:ext uri="{FF2B5EF4-FFF2-40B4-BE49-F238E27FC236}">
                    <a16:creationId xmlns:a16="http://schemas.microsoft.com/office/drawing/2014/main" id="{9703B236-6F96-3736-80C5-63BB93E8414A}"/>
                  </a:ext>
                </a:extLst>
              </p:cNvPr>
              <p:cNvGrpSpPr/>
              <p:nvPr/>
            </p:nvGrpSpPr>
            <p:grpSpPr>
              <a:xfrm>
                <a:off x="646206" y="2047439"/>
                <a:ext cx="5089754" cy="3902388"/>
                <a:chOff x="646206" y="2047439"/>
                <a:chExt cx="5089754" cy="3902388"/>
              </a:xfrm>
            </p:grpSpPr>
            <p:pic>
              <p:nvPicPr>
                <p:cNvPr id="9" name="图片 8">
                  <a:extLst>
                    <a:ext uri="{FF2B5EF4-FFF2-40B4-BE49-F238E27FC236}">
                      <a16:creationId xmlns:a16="http://schemas.microsoft.com/office/drawing/2014/main" id="{34A54A18-E190-67EF-4963-7037A599ABA9}"/>
                    </a:ext>
                  </a:extLst>
                </p:cNvPr>
                <p:cNvPicPr>
                  <a:picLocks noChangeAspect="1"/>
                </p:cNvPicPr>
                <p:nvPr/>
              </p:nvPicPr>
              <p:blipFill>
                <a:blip r:embed="rId5"/>
                <a:stretch>
                  <a:fillRect/>
                </a:stretch>
              </p:blipFill>
              <p:spPr>
                <a:xfrm>
                  <a:off x="646206" y="3129855"/>
                  <a:ext cx="5001263" cy="2819972"/>
                </a:xfrm>
                <a:prstGeom prst="rect">
                  <a:avLst/>
                </a:prstGeom>
              </p:spPr>
            </p:pic>
            <p:sp>
              <p:nvSpPr>
                <p:cNvPr id="11" name="对话气泡: 圆角矩形 10">
                  <a:extLst>
                    <a:ext uri="{FF2B5EF4-FFF2-40B4-BE49-F238E27FC236}">
                      <a16:creationId xmlns:a16="http://schemas.microsoft.com/office/drawing/2014/main" id="{EC6E5EC3-2765-6E82-753E-01363E9DAF78}"/>
                    </a:ext>
                  </a:extLst>
                </p:cNvPr>
                <p:cNvSpPr/>
                <p:nvPr/>
              </p:nvSpPr>
              <p:spPr>
                <a:xfrm>
                  <a:off x="2279576" y="2047439"/>
                  <a:ext cx="3456384" cy="949513"/>
                </a:xfrm>
                <a:prstGeom prst="wedgeRoundRectCallout">
                  <a:avLst>
                    <a:gd name="adj1" fmla="val -16734"/>
                    <a:gd name="adj2" fmla="val 62500"/>
                    <a:gd name="adj3" fmla="val 16667"/>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sz="1600" b="1" dirty="0">
                      <a:solidFill>
                        <a:srgbClr val="FF0000"/>
                      </a:solidFill>
                      <a:latin typeface="Arial" panose="020B0604020202020204" pitchFamily="34" charset="0"/>
                      <a:cs typeface="Arial" panose="020B0604020202020204" pitchFamily="34" charset="0"/>
                    </a:rPr>
                    <a:t>Tumbler</a:t>
                  </a:r>
                  <a:r>
                    <a:rPr kumimoji="1" lang="en-US" altLang="zh-CN" sz="1600" dirty="0">
                      <a:latin typeface="Arial" panose="020B0604020202020204" pitchFamily="34" charset="0"/>
                      <a:cs typeface="Arial" panose="020B0604020202020204" pitchFamily="34" charset="0"/>
                    </a:rPr>
                    <a:t> acts as an intermediary service through an anonymous payment hub</a:t>
                  </a:r>
                  <a:endParaRPr kumimoji="1" lang="zh-CN" altLang="en-US" sz="1600" dirty="0">
                    <a:latin typeface="Arial" panose="020B0604020202020204" pitchFamily="34" charset="0"/>
                    <a:cs typeface="Arial" panose="020B0604020202020204" pitchFamily="34" charset="0"/>
                  </a:endParaRPr>
                </a:p>
              </p:txBody>
            </p:sp>
          </p:grpSp>
          <p:sp>
            <p:nvSpPr>
              <p:cNvPr id="16" name="文本框 15">
                <a:extLst>
                  <a:ext uri="{FF2B5EF4-FFF2-40B4-BE49-F238E27FC236}">
                    <a16:creationId xmlns:a16="http://schemas.microsoft.com/office/drawing/2014/main" id="{7BE88862-7160-8618-2091-E9DF19A033AE}"/>
                  </a:ext>
                </a:extLst>
              </p:cNvPr>
              <p:cNvSpPr txBox="1"/>
              <p:nvPr/>
            </p:nvSpPr>
            <p:spPr>
              <a:xfrm>
                <a:off x="1711709" y="5902132"/>
                <a:ext cx="3935760" cy="307777"/>
              </a:xfrm>
              <a:prstGeom prst="rect">
                <a:avLst/>
              </a:prstGeom>
              <a:noFill/>
            </p:spPr>
            <p:txBody>
              <a:bodyPr wrap="square">
                <a:spAutoFit/>
              </a:bodyPr>
              <a:lstStyle/>
              <a:p>
                <a:r>
                  <a:rPr lang="zh-CN" altLang="en-US" sz="1400" dirty="0">
                    <a:latin typeface="Arial" panose="020B0604020202020204" pitchFamily="34" charset="0"/>
                    <a:cs typeface="Arial" panose="020B0604020202020204" pitchFamily="34" charset="0"/>
                  </a:rPr>
                  <a:t>Fig. 1. Overview of the TumbleBit protocol.</a:t>
                </a:r>
              </a:p>
            </p:txBody>
          </p:sp>
        </p:grpSp>
        <p:sp>
          <p:nvSpPr>
            <p:cNvPr id="22" name="矩形: 圆角 21">
              <a:extLst>
                <a:ext uri="{FF2B5EF4-FFF2-40B4-BE49-F238E27FC236}">
                  <a16:creationId xmlns:a16="http://schemas.microsoft.com/office/drawing/2014/main" id="{0186E45F-D09F-49A6-900B-1EA3A568EDA5}"/>
                </a:ext>
              </a:extLst>
            </p:cNvPr>
            <p:cNvSpPr/>
            <p:nvPr/>
          </p:nvSpPr>
          <p:spPr>
            <a:xfrm>
              <a:off x="2921245" y="3130663"/>
              <a:ext cx="948851" cy="258290"/>
            </a:xfrm>
            <a:prstGeom prst="roundRect">
              <a:avLst/>
            </a:prstGeom>
            <a:noFill/>
            <a:ln w="38100">
              <a:solidFill>
                <a:srgbClr val="003E8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22430629"/>
      </p:ext>
    </p:extLst>
  </p:cSld>
  <p:clrMapOvr>
    <a:masterClrMapping/>
  </p:clrMapOvr>
  <mc:AlternateContent xmlns:mc="http://schemas.openxmlformats.org/markup-compatibility/2006" xmlns:p14="http://schemas.microsoft.com/office/powerpoint/2010/main">
    <mc:Choice Requires="p14">
      <p:transition spd="med" p14:dur="700" advTm="985">
        <p:fade/>
      </p:transition>
    </mc:Choice>
    <mc:Fallback xmlns="">
      <p:transition spd="med" advTm="98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773711" cy="721395"/>
          </a:xfrm>
        </p:spPr>
        <p:txBody>
          <a:bodyPr/>
          <a:lstStyle/>
          <a:p>
            <a:r>
              <a:rPr kumimoji="1" lang="en-US" altLang="zh-CN" sz="3200" dirty="0"/>
              <a:t>Introduction (cont. 2)</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a:extLst>
              <a:ext uri="{FF2B5EF4-FFF2-40B4-BE49-F238E27FC236}">
                <a16:creationId xmlns:a16="http://schemas.microsoft.com/office/drawing/2014/main" id="{7773BB88-9803-410C-A2EE-7592EF3E7E7A}"/>
              </a:ext>
            </a:extLst>
          </p:cNvPr>
          <p:cNvSpPr/>
          <p:nvPr/>
        </p:nvSpPr>
        <p:spPr>
          <a:xfrm>
            <a:off x="561340" y="1422389"/>
            <a:ext cx="10968654" cy="707886"/>
          </a:xfrm>
          <a:prstGeom prst="rect">
            <a:avLst/>
          </a:prstGeom>
        </p:spPr>
        <p:txBody>
          <a:bodyPr wrap="square">
            <a:spAutoFit/>
          </a:bodyPr>
          <a:lstStyle/>
          <a:p>
            <a:pPr marL="457200" indent="-457200">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BlindHub</a:t>
            </a:r>
            <a:r>
              <a:rPr lang="en-US" altLang="zh-CN" sz="2000" b="1" dirty="0">
                <a:solidFill>
                  <a:srgbClr val="003E81"/>
                </a:solidFill>
                <a:latin typeface="Arial" panose="020B0604020202020204" pitchFamily="34" charset="0"/>
                <a:cs typeface="Arial" panose="020B0604020202020204" pitchFamily="34" charset="0"/>
              </a:rPr>
              <a:t> [2]: Bitcoin-Compatible Privacy-Preserving Payment Channel Hubs Supporting Variable Amounts</a:t>
            </a:r>
            <a:endParaRPr lang="zh-CN" altLang="en-US" sz="2000" b="1" dirty="0">
              <a:solidFill>
                <a:srgbClr val="003E81"/>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633FFEA6-4C6D-B550-77E9-FE19A11969E4}"/>
              </a:ext>
            </a:extLst>
          </p:cNvPr>
          <p:cNvSpPr txBox="1"/>
          <p:nvPr/>
        </p:nvSpPr>
        <p:spPr>
          <a:xfrm>
            <a:off x="561340" y="6453336"/>
            <a:ext cx="10968654" cy="307777"/>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[2] X</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Qin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et al</a:t>
            </a:r>
            <a:r>
              <a:rPr lang="zh-CN" altLang="en-US" sz="1400" dirty="0">
                <a:latin typeface="Arial" panose="020B0604020202020204" pitchFamily="34" charset="0"/>
                <a:cs typeface="Arial" panose="020B0604020202020204" pitchFamily="34" charset="0"/>
              </a:rPr>
              <a:t>,“</a:t>
            </a:r>
            <a:r>
              <a:rPr lang="en-US" altLang="zh-CN" sz="1400" dirty="0">
                <a:latin typeface="Arial" panose="020B0604020202020204" pitchFamily="34" charset="0"/>
                <a:cs typeface="Arial" panose="020B0604020202020204" pitchFamily="34" charset="0"/>
              </a:rPr>
              <a:t>BlindHub: Bitcoin-Compatible Privacy-Preserving Payment Channel Hubs Supporting Variable Amounts</a:t>
            </a:r>
            <a:r>
              <a:rPr lang="zh-CN" altLang="en-US" sz="1400" dirty="0">
                <a:latin typeface="Arial" panose="020B0604020202020204" pitchFamily="34" charset="0"/>
                <a:cs typeface="Arial" panose="020B0604020202020204" pitchFamily="34" charset="0"/>
              </a:rPr>
              <a:t>.”in </a:t>
            </a:r>
            <a:r>
              <a:rPr lang="en-US" altLang="zh-CN" sz="1400" b="1" dirty="0">
                <a:solidFill>
                  <a:srgbClr val="0000FF"/>
                </a:solidFill>
                <a:latin typeface="Arial" panose="020B0604020202020204" pitchFamily="34" charset="0"/>
                <a:cs typeface="Arial" panose="020B0604020202020204" pitchFamily="34" charset="0"/>
              </a:rPr>
              <a:t>S&amp;P</a:t>
            </a:r>
            <a:r>
              <a:rPr lang="zh-CN" altLang="en-US" sz="1400" b="1" dirty="0">
                <a:solidFill>
                  <a:srgbClr val="0000FF"/>
                </a:solidFill>
                <a:latin typeface="Arial" panose="020B0604020202020204" pitchFamily="34" charset="0"/>
                <a:cs typeface="Arial" panose="020B0604020202020204" pitchFamily="34" charset="0"/>
              </a:rPr>
              <a:t>, 20</a:t>
            </a:r>
            <a:r>
              <a:rPr lang="en-US" altLang="zh-CN" sz="1400" b="1" dirty="0">
                <a:solidFill>
                  <a:srgbClr val="0000FF"/>
                </a:solidFill>
                <a:latin typeface="Arial" panose="020B0604020202020204" pitchFamily="34" charset="0"/>
                <a:cs typeface="Arial" panose="020B0604020202020204" pitchFamily="34" charset="0"/>
              </a:rPr>
              <a:t>23</a:t>
            </a:r>
            <a:r>
              <a:rPr lang="zh-CN" altLang="en-US" sz="1400" dirty="0">
                <a:latin typeface="Arial" panose="020B0604020202020204" pitchFamily="34" charset="0"/>
                <a:cs typeface="Arial" panose="020B0604020202020204" pitchFamily="34" charset="0"/>
              </a:rPr>
              <a:t>.</a:t>
            </a:r>
          </a:p>
        </p:txBody>
      </p:sp>
      <p:sp>
        <p:nvSpPr>
          <p:cNvPr id="3" name="灯片编号占位符 2">
            <a:extLst>
              <a:ext uri="{FF2B5EF4-FFF2-40B4-BE49-F238E27FC236}">
                <a16:creationId xmlns:a16="http://schemas.microsoft.com/office/drawing/2014/main" id="{D2011485-A814-4B12-AF86-AA63763E4ED5}"/>
              </a:ext>
            </a:extLst>
          </p:cNvPr>
          <p:cNvSpPr>
            <a:spLocks noGrp="1"/>
          </p:cNvSpPr>
          <p:nvPr>
            <p:ph type="sldNum" sz="quarter" idx="12"/>
          </p:nvPr>
        </p:nvSpPr>
        <p:spPr/>
        <p:txBody>
          <a:bodyPr/>
          <a:lstStyle/>
          <a:p>
            <a:fld id="{1446006D-88F2-4575-8DB4-2FA8AB281138}" type="slidenum">
              <a:rPr lang="zh-CN" altLang="en-US" smtClean="0">
                <a:latin typeface="Arial" panose="020B0604020202020204" pitchFamily="34" charset="0"/>
                <a:cs typeface="Arial" panose="020B0604020202020204" pitchFamily="34" charset="0"/>
              </a:rPr>
              <a:t>4</a:t>
            </a:fld>
            <a:endParaRPr lang="zh-CN" altLang="en-US" dirty="0">
              <a:latin typeface="Arial" panose="020B0604020202020204" pitchFamily="34" charset="0"/>
              <a:cs typeface="Arial" panose="020B0604020202020204" pitchFamily="34" charset="0"/>
            </a:endParaRPr>
          </a:p>
        </p:txBody>
      </p:sp>
      <p:sp>
        <p:nvSpPr>
          <p:cNvPr id="13" name="对话气泡: 圆角矩形 12">
            <a:extLst>
              <a:ext uri="{FF2B5EF4-FFF2-40B4-BE49-F238E27FC236}">
                <a16:creationId xmlns:a16="http://schemas.microsoft.com/office/drawing/2014/main" id="{AFF0D051-E23D-6542-CE30-2D7930E5B887}"/>
              </a:ext>
            </a:extLst>
          </p:cNvPr>
          <p:cNvSpPr/>
          <p:nvPr/>
        </p:nvSpPr>
        <p:spPr>
          <a:xfrm>
            <a:off x="6759560" y="2324901"/>
            <a:ext cx="4489216" cy="707886"/>
          </a:xfrm>
          <a:prstGeom prst="wedgeRoundRectCallout">
            <a:avLst>
              <a:gd name="adj1" fmla="val -62067"/>
              <a:gd name="adj2" fmla="val 29804"/>
              <a:gd name="adj3" fmla="val 16667"/>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sz="1600" b="1" dirty="0">
                <a:latin typeface="Arial" panose="020B0604020202020204" pitchFamily="34" charset="0"/>
                <a:cs typeface="Arial" panose="020B0604020202020204" pitchFamily="34" charset="0"/>
              </a:rPr>
              <a:t>Q:</a:t>
            </a:r>
            <a:r>
              <a:rPr kumimoji="1" lang="en-US" altLang="zh-CN" sz="1600" dirty="0">
                <a:latin typeface="Arial" panose="020B0604020202020204" pitchFamily="34" charset="0"/>
                <a:cs typeface="Arial" panose="020B0604020202020204" pitchFamily="34" charset="0"/>
              </a:rPr>
              <a:t> All the current bitcoin‑compatible PCH protocols require the </a:t>
            </a:r>
            <a:r>
              <a:rPr kumimoji="1" lang="en-US" altLang="zh-CN" sz="1600" b="1" dirty="0">
                <a:solidFill>
                  <a:srgbClr val="FF0000"/>
                </a:solidFill>
                <a:latin typeface="Arial" panose="020B0604020202020204" pitchFamily="34" charset="0"/>
                <a:cs typeface="Arial" panose="020B0604020202020204" pitchFamily="34" charset="0"/>
              </a:rPr>
              <a:t>amount to be fixed</a:t>
            </a:r>
            <a:endParaRPr kumimoji="1" lang="zh-CN" altLang="en-US" sz="1600" b="1" dirty="0">
              <a:solidFill>
                <a:srgbClr val="FF0000"/>
              </a:solidFill>
              <a:latin typeface="Arial" panose="020B0604020202020204" pitchFamily="34" charset="0"/>
              <a:cs typeface="Arial" panose="020B0604020202020204" pitchFamily="34" charset="0"/>
            </a:endParaRPr>
          </a:p>
        </p:txBody>
      </p:sp>
      <p:sp>
        <p:nvSpPr>
          <p:cNvPr id="21" name="对话气泡: 圆角矩形 20">
            <a:extLst>
              <a:ext uri="{FF2B5EF4-FFF2-40B4-BE49-F238E27FC236}">
                <a16:creationId xmlns:a16="http://schemas.microsoft.com/office/drawing/2014/main" id="{262619B4-5A1E-48F9-B3C1-1C9E80A3396D}"/>
              </a:ext>
            </a:extLst>
          </p:cNvPr>
          <p:cNvSpPr/>
          <p:nvPr/>
        </p:nvSpPr>
        <p:spPr>
          <a:xfrm>
            <a:off x="6759560" y="3210206"/>
            <a:ext cx="4489216" cy="3054479"/>
          </a:xfrm>
          <a:prstGeom prst="wedgeRoundRectCallout">
            <a:avLst>
              <a:gd name="adj1" fmla="val -61628"/>
              <a:gd name="adj2" fmla="val -23001"/>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kumimoji="1" lang="en-US" altLang="zh-CN" sz="1600" dirty="0">
                <a:latin typeface="Arial" panose="020B0604020202020204" pitchFamily="34" charset="0"/>
                <a:cs typeface="Arial" panose="020B0604020202020204" pitchFamily="34" charset="0"/>
              </a:rPr>
              <a:t>The first Bitcoin-compatible PCH that achieves </a:t>
            </a:r>
            <a:r>
              <a:rPr kumimoji="1" lang="en-US" altLang="zh-CN" sz="1600" b="1" dirty="0">
                <a:solidFill>
                  <a:srgbClr val="FF0000"/>
                </a:solidFill>
                <a:latin typeface="Arial" panose="020B0604020202020204" pitchFamily="34" charset="0"/>
                <a:cs typeface="Arial" panose="020B0604020202020204" pitchFamily="34" charset="0"/>
              </a:rPr>
              <a:t>relationship anonymity </a:t>
            </a:r>
            <a:r>
              <a:rPr kumimoji="1" lang="en-US" altLang="zh-CN" sz="1600" dirty="0">
                <a:latin typeface="Arial" panose="020B0604020202020204" pitchFamily="34" charset="0"/>
                <a:cs typeface="Arial" panose="020B0604020202020204" pitchFamily="34" charset="0"/>
              </a:rPr>
              <a:t>and </a:t>
            </a:r>
            <a:r>
              <a:rPr kumimoji="1" lang="en-US" altLang="zh-CN" sz="1600" b="1" dirty="0">
                <a:solidFill>
                  <a:srgbClr val="FF0000"/>
                </a:solidFill>
                <a:latin typeface="Arial" panose="020B0604020202020204" pitchFamily="34" charset="0"/>
                <a:cs typeface="Arial" panose="020B0604020202020204" pitchFamily="34" charset="0"/>
              </a:rPr>
              <a:t>variable</a:t>
            </a:r>
            <a:r>
              <a:rPr kumimoji="1" lang="en-US" altLang="zh-CN" sz="1600" dirty="0">
                <a:latin typeface="Arial" panose="020B0604020202020204" pitchFamily="34" charset="0"/>
                <a:cs typeface="Arial" panose="020B0604020202020204" pitchFamily="34" charset="0"/>
              </a:rPr>
              <a:t> </a:t>
            </a:r>
            <a:r>
              <a:rPr kumimoji="1" lang="en-US" altLang="zh-CN" sz="1600" b="1" dirty="0">
                <a:solidFill>
                  <a:srgbClr val="FF0000"/>
                </a:solidFill>
                <a:latin typeface="Arial" panose="020B0604020202020204" pitchFamily="34" charset="0"/>
                <a:cs typeface="Arial" panose="020B0604020202020204" pitchFamily="34" charset="0"/>
              </a:rPr>
              <a:t>amounts</a:t>
            </a:r>
            <a:r>
              <a:rPr kumimoji="1" lang="en-US" altLang="zh-CN" sz="1600" dirty="0">
                <a:latin typeface="Arial" panose="020B0604020202020204" pitchFamily="34" charset="0"/>
                <a:cs typeface="Arial" panose="020B0604020202020204" pitchFamily="34" charset="0"/>
              </a:rPr>
              <a:t> for payment</a:t>
            </a:r>
          </a:p>
          <a:p>
            <a:pPr marL="285750" indent="-285750" algn="just">
              <a:buFont typeface="Wingdings" panose="05000000000000000000" pitchFamily="2" charset="2"/>
              <a:buChar char="l"/>
            </a:pPr>
            <a:r>
              <a:rPr kumimoji="1" lang="en-US" altLang="zh-CN" sz="1600" b="1" dirty="0">
                <a:solidFill>
                  <a:srgbClr val="FF0000"/>
                </a:solidFill>
                <a:latin typeface="Arial" panose="020B0604020202020204" pitchFamily="34" charset="0"/>
                <a:cs typeface="Arial" panose="020B0604020202020204" pitchFamily="34" charset="0"/>
              </a:rPr>
              <a:t>BlindChannel</a:t>
            </a:r>
            <a:r>
              <a:rPr kumimoji="1" lang="en-US" altLang="zh-CN" sz="1600" dirty="0">
                <a:latin typeface="Arial" panose="020B0604020202020204" pitchFamily="34" charset="0"/>
                <a:cs typeface="Arial" panose="020B0604020202020204" pitchFamily="34" charset="0"/>
              </a:rPr>
              <a:t>, a novel bi-directional payment channel protocol for privacy preserving payments, where one of the channel parties is unable to see the channel balances.</a:t>
            </a:r>
          </a:p>
          <a:p>
            <a:pPr marL="285750" indent="-285750" algn="just">
              <a:buFont typeface="Wingdings" panose="05000000000000000000" pitchFamily="2" charset="2"/>
              <a:buChar char="l"/>
            </a:pPr>
            <a:r>
              <a:rPr kumimoji="1" lang="en-US" altLang="zh-CN" sz="1600" b="1" dirty="0">
                <a:solidFill>
                  <a:srgbClr val="FF0000"/>
                </a:solidFill>
                <a:latin typeface="Arial" panose="020B0604020202020204" pitchFamily="34" charset="0"/>
                <a:cs typeface="Arial" panose="020B0604020202020204" pitchFamily="34" charset="0"/>
              </a:rPr>
              <a:t>BlindHub</a:t>
            </a:r>
            <a:r>
              <a:rPr kumimoji="1" lang="en-US" altLang="zh-CN" sz="1600" dirty="0">
                <a:latin typeface="Arial" panose="020B0604020202020204" pitchFamily="34" charset="0"/>
                <a:cs typeface="Arial" panose="020B0604020202020204" pitchFamily="34" charset="0"/>
              </a:rPr>
              <a:t>, a three-party (sender, tumbler, receiver) protocol for </a:t>
            </a:r>
            <a:r>
              <a:rPr kumimoji="1" lang="en-US" altLang="zh-CN" sz="1600" b="1" dirty="0">
                <a:solidFill>
                  <a:srgbClr val="FF0000"/>
                </a:solidFill>
                <a:latin typeface="Arial" panose="020B0604020202020204" pitchFamily="34" charset="0"/>
                <a:cs typeface="Arial" panose="020B0604020202020204" pitchFamily="34" charset="0"/>
              </a:rPr>
              <a:t>private conditional payments</a:t>
            </a:r>
            <a:r>
              <a:rPr kumimoji="1" lang="en-US" altLang="zh-CN" sz="1600" dirty="0">
                <a:latin typeface="Arial" panose="020B0604020202020204" pitchFamily="34" charset="0"/>
                <a:cs typeface="Arial" panose="020B0604020202020204" pitchFamily="34" charset="0"/>
              </a:rPr>
              <a:t> (</a:t>
            </a:r>
            <a:r>
              <a:rPr kumimoji="1" lang="en-US" altLang="zh-CN" sz="1600" b="1" dirty="0">
                <a:solidFill>
                  <a:srgbClr val="FF0000"/>
                </a:solidFill>
                <a:latin typeface="Arial" panose="020B0604020202020204" pitchFamily="34" charset="0"/>
                <a:cs typeface="Arial" panose="020B0604020202020204" pitchFamily="34" charset="0"/>
              </a:rPr>
              <a:t>BAS, FBCS</a:t>
            </a:r>
            <a:r>
              <a:rPr kumimoji="1" lang="en-US" altLang="zh-CN" sz="1600" dirty="0">
                <a:latin typeface="Arial" panose="020B0604020202020204" pitchFamily="34" charset="0"/>
                <a:cs typeface="Arial" panose="020B0604020202020204" pitchFamily="34" charset="0"/>
              </a:rPr>
              <a:t>)</a:t>
            </a:r>
            <a:endParaRPr kumimoji="1" lang="zh-CN" altLang="en-US" sz="1600" dirty="0">
              <a:latin typeface="Arial" panose="020B0604020202020204" pitchFamily="34" charset="0"/>
              <a:cs typeface="Arial" panose="020B0604020202020204" pitchFamily="34" charset="0"/>
            </a:endParaRPr>
          </a:p>
        </p:txBody>
      </p:sp>
      <p:grpSp>
        <p:nvGrpSpPr>
          <p:cNvPr id="42" name="组合 41">
            <a:extLst>
              <a:ext uri="{FF2B5EF4-FFF2-40B4-BE49-F238E27FC236}">
                <a16:creationId xmlns:a16="http://schemas.microsoft.com/office/drawing/2014/main" id="{04A91631-E6F2-4964-B7CD-746793362161}"/>
              </a:ext>
            </a:extLst>
          </p:cNvPr>
          <p:cNvGrpSpPr/>
          <p:nvPr/>
        </p:nvGrpSpPr>
        <p:grpSpPr>
          <a:xfrm>
            <a:off x="361306" y="2694873"/>
            <a:ext cx="5491060" cy="3085069"/>
            <a:chOff x="361306" y="2694873"/>
            <a:chExt cx="5491060" cy="3085069"/>
          </a:xfrm>
        </p:grpSpPr>
        <p:sp>
          <p:nvSpPr>
            <p:cNvPr id="16" name="文本框 15">
              <a:extLst>
                <a:ext uri="{FF2B5EF4-FFF2-40B4-BE49-F238E27FC236}">
                  <a16:creationId xmlns:a16="http://schemas.microsoft.com/office/drawing/2014/main" id="{7BE88862-7160-8618-2091-E9DF19A033AE}"/>
                </a:ext>
              </a:extLst>
            </p:cNvPr>
            <p:cNvSpPr txBox="1"/>
            <p:nvPr/>
          </p:nvSpPr>
          <p:spPr>
            <a:xfrm>
              <a:off x="1116826" y="5472165"/>
              <a:ext cx="3935760" cy="307777"/>
            </a:xfrm>
            <a:prstGeom prst="rect">
              <a:avLst/>
            </a:prstGeom>
            <a:noFill/>
          </p:spPr>
          <p:txBody>
            <a:bodyPr wrap="square">
              <a:spAutoFit/>
            </a:bodyPr>
            <a:lstStyle/>
            <a:p>
              <a:pPr algn="ctr"/>
              <a:r>
                <a:rPr lang="zh-CN" altLang="en-US" sz="1400" dirty="0">
                  <a:latin typeface="Arial" panose="020B0604020202020204" pitchFamily="34" charset="0"/>
                  <a:cs typeface="Arial" panose="020B0604020202020204" pitchFamily="34" charset="0"/>
                </a:rPr>
                <a:t>Fig. </a:t>
              </a:r>
              <a:r>
                <a:rPr lang="en-US" altLang="zh-CN" sz="1400" dirty="0">
                  <a:latin typeface="Arial" panose="020B0604020202020204" pitchFamily="34" charset="0"/>
                  <a:cs typeface="Arial" panose="020B0604020202020204" pitchFamily="34" charset="0"/>
                </a:rPr>
                <a:t>3</a:t>
              </a:r>
              <a:r>
                <a:rPr lang="zh-CN" altLang="en-US" sz="1400" dirty="0">
                  <a:latin typeface="Arial" panose="020B0604020202020204" pitchFamily="34" charset="0"/>
                  <a:cs typeface="Arial" panose="020B0604020202020204" pitchFamily="34" charset="0"/>
                </a:rPr>
                <a:t>. Overview of  </a:t>
              </a:r>
              <a:r>
                <a:rPr lang="en-US" altLang="zh-CN" sz="1400" dirty="0">
                  <a:latin typeface="Arial" panose="020B0604020202020204" pitchFamily="34" charset="0"/>
                  <a:cs typeface="Arial" panose="020B0604020202020204" pitchFamily="34" charset="0"/>
                </a:rPr>
                <a:t>BlindHub.</a:t>
              </a:r>
              <a:endParaRPr lang="zh-CN" altLang="en-US" sz="1400" dirty="0">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62B93E4C-B297-4B43-89C5-AACB732CA46C}"/>
                </a:ext>
              </a:extLst>
            </p:cNvPr>
            <p:cNvPicPr>
              <a:picLocks noChangeAspect="1"/>
            </p:cNvPicPr>
            <p:nvPr/>
          </p:nvPicPr>
          <p:blipFill>
            <a:blip r:embed="rId4"/>
            <a:stretch>
              <a:fillRect/>
            </a:stretch>
          </p:blipFill>
          <p:spPr>
            <a:xfrm>
              <a:off x="439052" y="3645821"/>
              <a:ext cx="892418" cy="892414"/>
            </a:xfrm>
            <a:prstGeom prst="rect">
              <a:avLst/>
            </a:prstGeom>
          </p:spPr>
        </p:pic>
        <p:pic>
          <p:nvPicPr>
            <p:cNvPr id="12" name="图片 11">
              <a:extLst>
                <a:ext uri="{FF2B5EF4-FFF2-40B4-BE49-F238E27FC236}">
                  <a16:creationId xmlns:a16="http://schemas.microsoft.com/office/drawing/2014/main" id="{1A463BF3-7BCD-4B43-B0F5-F89F604A08B1}"/>
                </a:ext>
              </a:extLst>
            </p:cNvPr>
            <p:cNvPicPr>
              <a:picLocks noChangeAspect="1"/>
            </p:cNvPicPr>
            <p:nvPr/>
          </p:nvPicPr>
          <p:blipFill>
            <a:blip r:embed="rId5"/>
            <a:stretch>
              <a:fillRect/>
            </a:stretch>
          </p:blipFill>
          <p:spPr>
            <a:xfrm>
              <a:off x="4776295" y="3645821"/>
              <a:ext cx="892418" cy="892414"/>
            </a:xfrm>
            <a:prstGeom prst="rect">
              <a:avLst/>
            </a:prstGeom>
          </p:spPr>
        </p:pic>
        <p:sp>
          <p:nvSpPr>
            <p:cNvPr id="14" name="文本框 13">
              <a:extLst>
                <a:ext uri="{FF2B5EF4-FFF2-40B4-BE49-F238E27FC236}">
                  <a16:creationId xmlns:a16="http://schemas.microsoft.com/office/drawing/2014/main" id="{9743AD91-69A4-4229-9E5D-65F41FE23D95}"/>
                </a:ext>
              </a:extLst>
            </p:cNvPr>
            <p:cNvSpPr txBox="1"/>
            <p:nvPr/>
          </p:nvSpPr>
          <p:spPr>
            <a:xfrm>
              <a:off x="4620803" y="3263305"/>
              <a:ext cx="1203402" cy="369332"/>
            </a:xfrm>
            <a:prstGeom prst="rect">
              <a:avLst/>
            </a:prstGeom>
            <a:noFill/>
          </p:spPr>
          <p:txBody>
            <a:bodyPr wrap="square">
              <a:spAutoFit/>
            </a:bodyPr>
            <a:lstStyle/>
            <a:p>
              <a:pPr algn="ctr"/>
              <a:r>
                <a:rPr lang="en-US" altLang="zh-CN" sz="1800" b="1" dirty="0">
                  <a:solidFill>
                    <a:srgbClr val="003E81"/>
                  </a:solidFill>
                  <a:latin typeface="Arial" panose="020B0604020202020204" pitchFamily="34" charset="0"/>
                  <a:cs typeface="Arial" panose="020B0604020202020204" pitchFamily="34" charset="0"/>
                </a:rPr>
                <a:t>Receiver</a:t>
              </a:r>
            </a:p>
          </p:txBody>
        </p:sp>
        <p:sp>
          <p:nvSpPr>
            <p:cNvPr id="15" name="文本框 14">
              <a:extLst>
                <a:ext uri="{FF2B5EF4-FFF2-40B4-BE49-F238E27FC236}">
                  <a16:creationId xmlns:a16="http://schemas.microsoft.com/office/drawing/2014/main" id="{5352717D-2892-4C35-95C1-EBD1A4BE676B}"/>
                </a:ext>
              </a:extLst>
            </p:cNvPr>
            <p:cNvSpPr txBox="1"/>
            <p:nvPr/>
          </p:nvSpPr>
          <p:spPr>
            <a:xfrm>
              <a:off x="361306" y="3263305"/>
              <a:ext cx="1047910" cy="369332"/>
            </a:xfrm>
            <a:prstGeom prst="rect">
              <a:avLst/>
            </a:prstGeom>
            <a:noFill/>
          </p:spPr>
          <p:txBody>
            <a:bodyPr wrap="square">
              <a:spAutoFit/>
            </a:bodyPr>
            <a:lstStyle/>
            <a:p>
              <a:pPr algn="ctr"/>
              <a:r>
                <a:rPr lang="en-US" altLang="zh-CN" sz="1800" b="1" dirty="0">
                  <a:solidFill>
                    <a:srgbClr val="003E81"/>
                  </a:solidFill>
                  <a:latin typeface="Arial" panose="020B0604020202020204" pitchFamily="34" charset="0"/>
                  <a:cs typeface="Arial" panose="020B0604020202020204" pitchFamily="34" charset="0"/>
                </a:rPr>
                <a:t>Sender</a:t>
              </a:r>
            </a:p>
          </p:txBody>
        </p:sp>
        <p:sp>
          <p:nvSpPr>
            <p:cNvPr id="7" name="流程图: 直接访问存储器 6">
              <a:extLst>
                <a:ext uri="{FF2B5EF4-FFF2-40B4-BE49-F238E27FC236}">
                  <a16:creationId xmlns:a16="http://schemas.microsoft.com/office/drawing/2014/main" id="{809079BA-3043-48B2-8567-580CFA4762C4}"/>
                </a:ext>
              </a:extLst>
            </p:cNvPr>
            <p:cNvSpPr/>
            <p:nvPr/>
          </p:nvSpPr>
          <p:spPr>
            <a:xfrm>
              <a:off x="1434629" y="3892168"/>
              <a:ext cx="1284285" cy="399720"/>
            </a:xfrm>
            <a:prstGeom prst="flowChartMagneticDrum">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5873B7D7-42B5-4163-87B7-D22337C838A1}"/>
                </a:ext>
              </a:extLst>
            </p:cNvPr>
            <p:cNvSpPr txBox="1"/>
            <p:nvPr/>
          </p:nvSpPr>
          <p:spPr>
            <a:xfrm>
              <a:off x="2130522" y="5027796"/>
              <a:ext cx="1908368" cy="369332"/>
            </a:xfrm>
            <a:prstGeom prst="rect">
              <a:avLst/>
            </a:prstGeom>
            <a:noFill/>
          </p:spPr>
          <p:txBody>
            <a:bodyPr wrap="square">
              <a:spAutoFit/>
            </a:bodyPr>
            <a:lstStyle/>
            <a:p>
              <a:pPr algn="ctr"/>
              <a:r>
                <a:rPr lang="en-US" altLang="zh-CN" sz="1800" b="1" dirty="0">
                  <a:solidFill>
                    <a:srgbClr val="0000FF"/>
                  </a:solidFill>
                  <a:latin typeface="Arial" panose="020B0604020202020204" pitchFamily="34" charset="0"/>
                  <a:cs typeface="Arial" panose="020B0604020202020204" pitchFamily="34" charset="0"/>
                </a:rPr>
                <a:t>BlindChannel</a:t>
              </a:r>
            </a:p>
          </p:txBody>
        </p:sp>
        <p:pic>
          <p:nvPicPr>
            <p:cNvPr id="9" name="图片 8">
              <a:extLst>
                <a:ext uri="{FF2B5EF4-FFF2-40B4-BE49-F238E27FC236}">
                  <a16:creationId xmlns:a16="http://schemas.microsoft.com/office/drawing/2014/main" id="{01FAE556-916A-4A94-AB3D-2DAE6D3B7C0E}"/>
                </a:ext>
              </a:extLst>
            </p:cNvPr>
            <p:cNvPicPr>
              <a:picLocks noChangeAspect="1"/>
            </p:cNvPicPr>
            <p:nvPr/>
          </p:nvPicPr>
          <p:blipFill>
            <a:blip r:embed="rId6"/>
            <a:stretch>
              <a:fillRect/>
            </a:stretch>
          </p:blipFill>
          <p:spPr>
            <a:xfrm>
              <a:off x="2718915" y="3817773"/>
              <a:ext cx="731583" cy="548688"/>
            </a:xfrm>
            <a:prstGeom prst="rect">
              <a:avLst/>
            </a:prstGeom>
          </p:spPr>
        </p:pic>
        <p:sp>
          <p:nvSpPr>
            <p:cNvPr id="20" name="流程图: 直接访问存储器 19">
              <a:extLst>
                <a:ext uri="{FF2B5EF4-FFF2-40B4-BE49-F238E27FC236}">
                  <a16:creationId xmlns:a16="http://schemas.microsoft.com/office/drawing/2014/main" id="{A03EC06B-1D91-4FAD-B665-6353A7E8080D}"/>
                </a:ext>
              </a:extLst>
            </p:cNvPr>
            <p:cNvSpPr/>
            <p:nvPr/>
          </p:nvSpPr>
          <p:spPr>
            <a:xfrm>
              <a:off x="3450498" y="3892168"/>
              <a:ext cx="1221943" cy="399720"/>
            </a:xfrm>
            <a:prstGeom prst="flowChartMagneticDrum">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cxnSp>
          <p:nvCxnSpPr>
            <p:cNvPr id="18" name="直接箭头连接符 17">
              <a:extLst>
                <a:ext uri="{FF2B5EF4-FFF2-40B4-BE49-F238E27FC236}">
                  <a16:creationId xmlns:a16="http://schemas.microsoft.com/office/drawing/2014/main" id="{16983147-EC23-4981-AF2C-A1ECBBF430BA}"/>
                </a:ext>
              </a:extLst>
            </p:cNvPr>
            <p:cNvCxnSpPr>
              <a:endCxn id="17" idx="0"/>
            </p:cNvCxnSpPr>
            <p:nvPr/>
          </p:nvCxnSpPr>
          <p:spPr>
            <a:xfrm>
              <a:off x="2130522" y="4366461"/>
              <a:ext cx="954184" cy="661335"/>
            </a:xfrm>
            <a:prstGeom prst="straightConnector1">
              <a:avLst/>
            </a:prstGeom>
            <a:ln>
              <a:solidFill>
                <a:srgbClr val="0000FF"/>
              </a:solidFill>
              <a:prstDash val="dash"/>
              <a:tailEnd type="triangle" w="lg" len="lg"/>
            </a:ln>
          </p:spPr>
          <p:style>
            <a:lnRef idx="3">
              <a:schemeClr val="accent1"/>
            </a:lnRef>
            <a:fillRef idx="0">
              <a:schemeClr val="accent1"/>
            </a:fillRef>
            <a:effectRef idx="2">
              <a:schemeClr val="accent1"/>
            </a:effectRef>
            <a:fontRef idx="minor">
              <a:schemeClr val="tx1"/>
            </a:fontRef>
          </p:style>
        </p:cxnSp>
        <p:cxnSp>
          <p:nvCxnSpPr>
            <p:cNvPr id="22" name="直接箭头连接符 21">
              <a:extLst>
                <a:ext uri="{FF2B5EF4-FFF2-40B4-BE49-F238E27FC236}">
                  <a16:creationId xmlns:a16="http://schemas.microsoft.com/office/drawing/2014/main" id="{FFDA7A44-92FC-4A2A-AF79-888260789162}"/>
                </a:ext>
              </a:extLst>
            </p:cNvPr>
            <p:cNvCxnSpPr>
              <a:cxnSpLocks/>
              <a:endCxn id="17" idx="0"/>
            </p:cNvCxnSpPr>
            <p:nvPr/>
          </p:nvCxnSpPr>
          <p:spPr>
            <a:xfrm flipH="1">
              <a:off x="3084706" y="4366461"/>
              <a:ext cx="954184" cy="661335"/>
            </a:xfrm>
            <a:prstGeom prst="straightConnector1">
              <a:avLst/>
            </a:prstGeom>
            <a:ln>
              <a:solidFill>
                <a:srgbClr val="0000FF"/>
              </a:solidFill>
              <a:prstDash val="dash"/>
              <a:tailEnd type="triangle" w="lg" len="lg"/>
            </a:ln>
          </p:spPr>
          <p:style>
            <a:lnRef idx="3">
              <a:schemeClr val="accent1"/>
            </a:lnRef>
            <a:fillRef idx="0">
              <a:schemeClr val="accent1"/>
            </a:fillRef>
            <a:effectRef idx="2">
              <a:schemeClr val="accent1"/>
            </a:effectRef>
            <a:fontRef idx="minor">
              <a:schemeClr val="tx1"/>
            </a:fontRef>
          </p:style>
        </p:cxnSp>
        <p:sp>
          <p:nvSpPr>
            <p:cNvPr id="26" name="文本框 25">
              <a:extLst>
                <a:ext uri="{FF2B5EF4-FFF2-40B4-BE49-F238E27FC236}">
                  <a16:creationId xmlns:a16="http://schemas.microsoft.com/office/drawing/2014/main" id="{0ED2B87C-2E0B-4047-9DF8-C3CA62BF561C}"/>
                </a:ext>
              </a:extLst>
            </p:cNvPr>
            <p:cNvSpPr txBox="1"/>
            <p:nvPr/>
          </p:nvSpPr>
          <p:spPr>
            <a:xfrm>
              <a:off x="2269494" y="3268870"/>
              <a:ext cx="1636583" cy="369332"/>
            </a:xfrm>
            <a:prstGeom prst="rect">
              <a:avLst/>
            </a:prstGeom>
            <a:noFill/>
          </p:spPr>
          <p:txBody>
            <a:bodyPr wrap="square">
              <a:spAutoFit/>
            </a:bodyPr>
            <a:lstStyle/>
            <a:p>
              <a:pPr algn="ctr"/>
              <a:r>
                <a:rPr lang="en-US" altLang="zh-CN" sz="1800" b="1" dirty="0">
                  <a:solidFill>
                    <a:srgbClr val="0000FF"/>
                  </a:solidFill>
                  <a:latin typeface="Arial" panose="020B0604020202020204" pitchFamily="34" charset="0"/>
                  <a:cs typeface="Arial" panose="020B0604020202020204" pitchFamily="34" charset="0"/>
                </a:rPr>
                <a:t>BlindHub</a:t>
              </a:r>
            </a:p>
          </p:txBody>
        </p:sp>
        <p:pic>
          <p:nvPicPr>
            <p:cNvPr id="30" name="图片 29">
              <a:extLst>
                <a:ext uri="{FF2B5EF4-FFF2-40B4-BE49-F238E27FC236}">
                  <a16:creationId xmlns:a16="http://schemas.microsoft.com/office/drawing/2014/main" id="{F2D57D47-EA93-4C63-9892-F71E59E233A9}"/>
                </a:ext>
              </a:extLst>
            </p:cNvPr>
            <p:cNvPicPr>
              <a:picLocks noChangeAspect="1"/>
            </p:cNvPicPr>
            <p:nvPr/>
          </p:nvPicPr>
          <p:blipFill>
            <a:blip r:embed="rId7"/>
            <a:stretch>
              <a:fillRect/>
            </a:stretch>
          </p:blipFill>
          <p:spPr>
            <a:xfrm>
              <a:off x="1496972" y="3613677"/>
              <a:ext cx="287709" cy="287709"/>
            </a:xfrm>
            <a:prstGeom prst="rect">
              <a:avLst/>
            </a:prstGeom>
          </p:spPr>
        </p:pic>
        <p:pic>
          <p:nvPicPr>
            <p:cNvPr id="31" name="图片 30">
              <a:extLst>
                <a:ext uri="{FF2B5EF4-FFF2-40B4-BE49-F238E27FC236}">
                  <a16:creationId xmlns:a16="http://schemas.microsoft.com/office/drawing/2014/main" id="{04DD192E-FCAD-4E4B-B5CE-EC728AA9B619}"/>
                </a:ext>
              </a:extLst>
            </p:cNvPr>
            <p:cNvPicPr>
              <a:picLocks noChangeAspect="1"/>
            </p:cNvPicPr>
            <p:nvPr/>
          </p:nvPicPr>
          <p:blipFill>
            <a:blip r:embed="rId7"/>
            <a:stretch>
              <a:fillRect/>
            </a:stretch>
          </p:blipFill>
          <p:spPr>
            <a:xfrm>
              <a:off x="2303725" y="3613677"/>
              <a:ext cx="287709" cy="287709"/>
            </a:xfrm>
            <a:prstGeom prst="rect">
              <a:avLst/>
            </a:prstGeom>
          </p:spPr>
        </p:pic>
        <p:pic>
          <p:nvPicPr>
            <p:cNvPr id="32" name="图片 31">
              <a:extLst>
                <a:ext uri="{FF2B5EF4-FFF2-40B4-BE49-F238E27FC236}">
                  <a16:creationId xmlns:a16="http://schemas.microsoft.com/office/drawing/2014/main" id="{05686FC7-DA29-4271-9C01-53DD38E95078}"/>
                </a:ext>
              </a:extLst>
            </p:cNvPr>
            <p:cNvPicPr>
              <a:picLocks noChangeAspect="1"/>
            </p:cNvPicPr>
            <p:nvPr/>
          </p:nvPicPr>
          <p:blipFill>
            <a:blip r:embed="rId7"/>
            <a:stretch>
              <a:fillRect/>
            </a:stretch>
          </p:blipFill>
          <p:spPr>
            <a:xfrm>
              <a:off x="3526341" y="3613677"/>
              <a:ext cx="287709" cy="287709"/>
            </a:xfrm>
            <a:prstGeom prst="rect">
              <a:avLst/>
            </a:prstGeom>
          </p:spPr>
        </p:pic>
        <p:pic>
          <p:nvPicPr>
            <p:cNvPr id="33" name="图片 32">
              <a:extLst>
                <a:ext uri="{FF2B5EF4-FFF2-40B4-BE49-F238E27FC236}">
                  <a16:creationId xmlns:a16="http://schemas.microsoft.com/office/drawing/2014/main" id="{344998C0-7CCA-40CF-83CF-FB38D96FBBA2}"/>
                </a:ext>
              </a:extLst>
            </p:cNvPr>
            <p:cNvPicPr>
              <a:picLocks noChangeAspect="1"/>
            </p:cNvPicPr>
            <p:nvPr/>
          </p:nvPicPr>
          <p:blipFill>
            <a:blip r:embed="rId7"/>
            <a:stretch>
              <a:fillRect/>
            </a:stretch>
          </p:blipFill>
          <p:spPr>
            <a:xfrm>
              <a:off x="4333094" y="3613677"/>
              <a:ext cx="287709" cy="287709"/>
            </a:xfrm>
            <a:prstGeom prst="rect">
              <a:avLst/>
            </a:prstGeom>
          </p:spPr>
        </p:pic>
        <p:cxnSp>
          <p:nvCxnSpPr>
            <p:cNvPr id="34" name="直接箭头连接符 33">
              <a:extLst>
                <a:ext uri="{FF2B5EF4-FFF2-40B4-BE49-F238E27FC236}">
                  <a16:creationId xmlns:a16="http://schemas.microsoft.com/office/drawing/2014/main" id="{A40413BA-8BFE-470E-BD66-03C16475EFE7}"/>
                </a:ext>
              </a:extLst>
            </p:cNvPr>
            <p:cNvCxnSpPr>
              <a:cxnSpLocks/>
              <a:stCxn id="32" idx="0"/>
            </p:cNvCxnSpPr>
            <p:nvPr/>
          </p:nvCxnSpPr>
          <p:spPr>
            <a:xfrm flipV="1">
              <a:off x="3670196" y="3029216"/>
              <a:ext cx="430997" cy="584461"/>
            </a:xfrm>
            <a:prstGeom prst="straightConnector1">
              <a:avLst/>
            </a:prstGeom>
            <a:ln>
              <a:solidFill>
                <a:srgbClr val="FF0000"/>
              </a:solidFill>
              <a:prstDash val="solid"/>
              <a:tailEnd type="none" w="lg" len="lg"/>
            </a:ln>
          </p:spPr>
          <p:style>
            <a:lnRef idx="3">
              <a:schemeClr val="accent1"/>
            </a:lnRef>
            <a:fillRef idx="0">
              <a:schemeClr val="accent1"/>
            </a:fillRef>
            <a:effectRef idx="2">
              <a:schemeClr val="accent1"/>
            </a:effectRef>
            <a:fontRef idx="minor">
              <a:schemeClr val="tx1"/>
            </a:fontRef>
          </p:style>
        </p:cxnSp>
        <p:cxnSp>
          <p:nvCxnSpPr>
            <p:cNvPr id="37" name="直接箭头连接符 36">
              <a:extLst>
                <a:ext uri="{FF2B5EF4-FFF2-40B4-BE49-F238E27FC236}">
                  <a16:creationId xmlns:a16="http://schemas.microsoft.com/office/drawing/2014/main" id="{43CD5193-A67E-47B1-A19E-BF61486C6EF5}"/>
                </a:ext>
              </a:extLst>
            </p:cNvPr>
            <p:cNvCxnSpPr>
              <a:cxnSpLocks/>
            </p:cNvCxnSpPr>
            <p:nvPr/>
          </p:nvCxnSpPr>
          <p:spPr>
            <a:xfrm flipV="1">
              <a:off x="4090887" y="3032787"/>
              <a:ext cx="375755" cy="1"/>
            </a:xfrm>
            <a:prstGeom prst="straightConnector1">
              <a:avLst/>
            </a:prstGeom>
            <a:ln>
              <a:solidFill>
                <a:srgbClr val="FF0000"/>
              </a:solidFill>
              <a:prstDash val="solid"/>
              <a:tailEnd type="none" w="lg" len="lg"/>
            </a:ln>
          </p:spPr>
          <p:style>
            <a:lnRef idx="3">
              <a:schemeClr val="accent1"/>
            </a:lnRef>
            <a:fillRef idx="0">
              <a:schemeClr val="accent1"/>
            </a:fillRef>
            <a:effectRef idx="2">
              <a:schemeClr val="accent1"/>
            </a:effectRef>
            <a:fontRef idx="minor">
              <a:schemeClr val="tx1"/>
            </a:fontRef>
          </p:style>
        </p:cxnSp>
        <p:sp>
          <p:nvSpPr>
            <p:cNvPr id="41" name="文本框 40">
              <a:extLst>
                <a:ext uri="{FF2B5EF4-FFF2-40B4-BE49-F238E27FC236}">
                  <a16:creationId xmlns:a16="http://schemas.microsoft.com/office/drawing/2014/main" id="{E639E21D-63D8-4705-ABAD-D6D72BC82AC6}"/>
                </a:ext>
              </a:extLst>
            </p:cNvPr>
            <p:cNvSpPr txBox="1"/>
            <p:nvPr/>
          </p:nvSpPr>
          <p:spPr>
            <a:xfrm>
              <a:off x="4007768" y="2694873"/>
              <a:ext cx="1844598" cy="369332"/>
            </a:xfrm>
            <a:prstGeom prst="rect">
              <a:avLst/>
            </a:prstGeom>
            <a:noFill/>
          </p:spPr>
          <p:txBody>
            <a:bodyPr wrap="square">
              <a:spAutoFit/>
            </a:bodyPr>
            <a:lstStyle/>
            <a:p>
              <a:r>
                <a:rPr kumimoji="1" lang="en-US" altLang="zh-CN" sz="1800" b="1" dirty="0">
                  <a:solidFill>
                    <a:srgbClr val="FF0000"/>
                  </a:solidFill>
                  <a:latin typeface="Arial" panose="020B0604020202020204" pitchFamily="34" charset="0"/>
                  <a:cs typeface="Arial" panose="020B0604020202020204" pitchFamily="34" charset="0"/>
                </a:rPr>
                <a:t>Fixed amount</a:t>
              </a:r>
              <a:endParaRPr lang="zh-CN" altLang="en-US" dirty="0"/>
            </a:p>
          </p:txBody>
        </p:sp>
      </p:grpSp>
    </p:spTree>
    <p:extLst>
      <p:ext uri="{BB962C8B-B14F-4D97-AF65-F5344CB8AC3E}">
        <p14:creationId xmlns:p14="http://schemas.microsoft.com/office/powerpoint/2010/main" val="1777467010"/>
      </p:ext>
    </p:extLst>
  </p:cSld>
  <p:clrMapOvr>
    <a:masterClrMapping/>
  </p:clrMapOvr>
  <mc:AlternateContent xmlns:mc="http://schemas.openxmlformats.org/markup-compatibility/2006" xmlns:p14="http://schemas.microsoft.com/office/powerpoint/2010/main">
    <mc:Choice Requires="p14">
      <p:transition spd="med" p14:dur="700" advTm="107321">
        <p:fade/>
      </p:transition>
    </mc:Choice>
    <mc:Fallback xmlns="">
      <p:transition spd="med" advTm="10732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773711" cy="721395"/>
          </a:xfrm>
        </p:spPr>
        <p:txBody>
          <a:bodyPr/>
          <a:lstStyle/>
          <a:p>
            <a:r>
              <a:rPr kumimoji="1" lang="en-US" altLang="zh-CN" sz="3200" dirty="0"/>
              <a:t>Introduction (cont. 3)</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a:extLst>
              <a:ext uri="{FF2B5EF4-FFF2-40B4-BE49-F238E27FC236}">
                <a16:creationId xmlns:a16="http://schemas.microsoft.com/office/drawing/2014/main" id="{7773BB88-9803-410C-A2EE-7592EF3E7E7A}"/>
              </a:ext>
            </a:extLst>
          </p:cNvPr>
          <p:cNvSpPr/>
          <p:nvPr/>
        </p:nvSpPr>
        <p:spPr>
          <a:xfrm>
            <a:off x="561340" y="1422389"/>
            <a:ext cx="10968654" cy="707886"/>
          </a:xfrm>
          <a:prstGeom prst="rect">
            <a:avLst/>
          </a:prstGeom>
        </p:spPr>
        <p:txBody>
          <a:bodyPr wrap="square">
            <a:spAutoFit/>
          </a:bodyPr>
          <a:lstStyle/>
          <a:p>
            <a:pPr marL="457200" indent="-457200">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Accio</a:t>
            </a:r>
            <a:r>
              <a:rPr lang="en-US" altLang="zh-CN" sz="2000" b="1" dirty="0">
                <a:solidFill>
                  <a:srgbClr val="003E81"/>
                </a:solidFill>
                <a:latin typeface="Arial" panose="020B0604020202020204" pitchFamily="34" charset="0"/>
                <a:cs typeface="Arial" panose="020B0604020202020204" pitchFamily="34" charset="0"/>
              </a:rPr>
              <a:t> [3]: Variable-Amount, Optimized-Unlinkable and NIZK-Free Off-Chain Payments via Hubs</a:t>
            </a:r>
            <a:endParaRPr lang="zh-CN" altLang="en-US" sz="2000" b="1" dirty="0">
              <a:solidFill>
                <a:srgbClr val="003E81"/>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633FFEA6-4C6D-B550-77E9-FE19A11969E4}"/>
              </a:ext>
            </a:extLst>
          </p:cNvPr>
          <p:cNvSpPr txBox="1"/>
          <p:nvPr/>
        </p:nvSpPr>
        <p:spPr>
          <a:xfrm>
            <a:off x="561340" y="6453336"/>
            <a:ext cx="10776520" cy="307777"/>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[3] Z</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Ge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et al</a:t>
            </a:r>
            <a:r>
              <a:rPr lang="zh-CN" altLang="en-US" sz="1400" dirty="0">
                <a:latin typeface="Arial" panose="020B0604020202020204" pitchFamily="34" charset="0"/>
                <a:cs typeface="Arial" panose="020B0604020202020204" pitchFamily="34" charset="0"/>
              </a:rPr>
              <a:t>,“</a:t>
            </a:r>
            <a:r>
              <a:rPr lang="en-US" altLang="zh-CN" sz="1400" dirty="0">
                <a:latin typeface="Arial" panose="020B0604020202020204" pitchFamily="34" charset="0"/>
                <a:cs typeface="Arial" panose="020B0604020202020204" pitchFamily="34" charset="0"/>
              </a:rPr>
              <a:t>Accio: Variable-Amount, Optimized-Unlinkable and NIZK-Free Off-Chain Payments via Hubs</a:t>
            </a:r>
            <a:r>
              <a:rPr lang="zh-CN" altLang="en-US" sz="1400" dirty="0">
                <a:latin typeface="Arial" panose="020B0604020202020204" pitchFamily="34" charset="0"/>
                <a:cs typeface="Arial" panose="020B0604020202020204" pitchFamily="34" charset="0"/>
              </a:rPr>
              <a:t>.”in </a:t>
            </a:r>
            <a:r>
              <a:rPr lang="en-US" altLang="zh-CN" sz="1400" b="1" dirty="0">
                <a:solidFill>
                  <a:srgbClr val="0000FF"/>
                </a:solidFill>
                <a:latin typeface="Arial" panose="020B0604020202020204" pitchFamily="34" charset="0"/>
                <a:cs typeface="Arial" panose="020B0604020202020204" pitchFamily="34" charset="0"/>
              </a:rPr>
              <a:t>CCS</a:t>
            </a:r>
            <a:r>
              <a:rPr lang="zh-CN" altLang="en-US" sz="1400" b="1" dirty="0">
                <a:solidFill>
                  <a:srgbClr val="0000FF"/>
                </a:solidFill>
                <a:latin typeface="Arial" panose="020B0604020202020204" pitchFamily="34" charset="0"/>
                <a:cs typeface="Arial" panose="020B0604020202020204" pitchFamily="34" charset="0"/>
              </a:rPr>
              <a:t>, 20</a:t>
            </a:r>
            <a:r>
              <a:rPr lang="en-US" altLang="zh-CN" sz="1400" b="1" dirty="0">
                <a:solidFill>
                  <a:srgbClr val="0000FF"/>
                </a:solidFill>
                <a:latin typeface="Arial" panose="020B0604020202020204" pitchFamily="34" charset="0"/>
                <a:cs typeface="Arial" panose="020B0604020202020204" pitchFamily="34" charset="0"/>
              </a:rPr>
              <a:t>23</a:t>
            </a:r>
            <a:r>
              <a:rPr lang="zh-CN" altLang="en-US" sz="1400" dirty="0">
                <a:latin typeface="Arial" panose="020B0604020202020204" pitchFamily="34" charset="0"/>
                <a:cs typeface="Arial" panose="020B0604020202020204" pitchFamily="34" charset="0"/>
              </a:rPr>
              <a:t>.</a:t>
            </a:r>
          </a:p>
        </p:txBody>
      </p:sp>
      <p:sp>
        <p:nvSpPr>
          <p:cNvPr id="3" name="灯片编号占位符 2">
            <a:extLst>
              <a:ext uri="{FF2B5EF4-FFF2-40B4-BE49-F238E27FC236}">
                <a16:creationId xmlns:a16="http://schemas.microsoft.com/office/drawing/2014/main" id="{D2011485-A814-4B12-AF86-AA63763E4ED5}"/>
              </a:ext>
            </a:extLst>
          </p:cNvPr>
          <p:cNvSpPr>
            <a:spLocks noGrp="1"/>
          </p:cNvSpPr>
          <p:nvPr>
            <p:ph type="sldNum" sz="quarter" idx="12"/>
          </p:nvPr>
        </p:nvSpPr>
        <p:spPr/>
        <p:txBody>
          <a:bodyPr/>
          <a:lstStyle/>
          <a:p>
            <a:fld id="{1446006D-88F2-4575-8DB4-2FA8AB281138}" type="slidenum">
              <a:rPr lang="zh-CN" altLang="en-US" smtClean="0">
                <a:latin typeface="Arial" panose="020B0604020202020204" pitchFamily="34" charset="0"/>
                <a:cs typeface="Arial" panose="020B0604020202020204" pitchFamily="34" charset="0"/>
              </a:rPr>
              <a:t>5</a:t>
            </a:fld>
            <a:endParaRPr lang="zh-CN" altLang="en-US"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7BE88862-7160-8618-2091-E9DF19A033AE}"/>
              </a:ext>
            </a:extLst>
          </p:cNvPr>
          <p:cNvSpPr txBox="1"/>
          <p:nvPr/>
        </p:nvSpPr>
        <p:spPr>
          <a:xfrm>
            <a:off x="1313272" y="6063678"/>
            <a:ext cx="3935760" cy="307777"/>
          </a:xfrm>
          <a:prstGeom prst="rect">
            <a:avLst/>
          </a:prstGeom>
          <a:noFill/>
        </p:spPr>
        <p:txBody>
          <a:bodyPr wrap="square">
            <a:spAutoFit/>
          </a:bodyPr>
          <a:lstStyle/>
          <a:p>
            <a:pPr algn="ctr"/>
            <a:r>
              <a:rPr lang="zh-CN" altLang="en-US" sz="1400" dirty="0">
                <a:latin typeface="Arial" panose="020B0604020202020204" pitchFamily="34" charset="0"/>
                <a:cs typeface="Arial" panose="020B0604020202020204" pitchFamily="34" charset="0"/>
              </a:rPr>
              <a:t>Fig. </a:t>
            </a:r>
            <a:r>
              <a:rPr lang="en-US" altLang="zh-CN" sz="1400" dirty="0">
                <a:latin typeface="Arial" panose="020B0604020202020204" pitchFamily="34" charset="0"/>
                <a:cs typeface="Arial" panose="020B0604020202020204" pitchFamily="34" charset="0"/>
              </a:rPr>
              <a:t>4</a:t>
            </a:r>
            <a:r>
              <a:rPr lang="zh-CN" altLang="en-US" sz="1400" dirty="0">
                <a:latin typeface="Arial" panose="020B0604020202020204" pitchFamily="34" charset="0"/>
                <a:cs typeface="Arial" panose="020B0604020202020204" pitchFamily="34" charset="0"/>
              </a:rPr>
              <a:t>. Overview of  </a:t>
            </a:r>
            <a:r>
              <a:rPr lang="en-US" altLang="zh-CN" sz="1400" dirty="0">
                <a:latin typeface="Arial" panose="020B0604020202020204" pitchFamily="34" charset="0"/>
                <a:cs typeface="Arial" panose="020B0604020202020204" pitchFamily="34" charset="0"/>
              </a:rPr>
              <a:t>Accio.</a:t>
            </a:r>
            <a:endParaRPr lang="zh-CN" altLang="en-US" sz="1400" dirty="0">
              <a:latin typeface="Arial" panose="020B0604020202020204" pitchFamily="34" charset="0"/>
              <a:cs typeface="Arial" panose="020B0604020202020204" pitchFamily="34" charset="0"/>
            </a:endParaRPr>
          </a:p>
        </p:txBody>
      </p:sp>
      <p:sp>
        <p:nvSpPr>
          <p:cNvPr id="13" name="对话气泡: 圆角矩形 12">
            <a:extLst>
              <a:ext uri="{FF2B5EF4-FFF2-40B4-BE49-F238E27FC236}">
                <a16:creationId xmlns:a16="http://schemas.microsoft.com/office/drawing/2014/main" id="{AFF0D051-E23D-6542-CE30-2D7930E5B887}"/>
              </a:ext>
            </a:extLst>
          </p:cNvPr>
          <p:cNvSpPr/>
          <p:nvPr/>
        </p:nvSpPr>
        <p:spPr>
          <a:xfrm>
            <a:off x="6528049" y="2169812"/>
            <a:ext cx="5001945" cy="1907260"/>
          </a:xfrm>
          <a:prstGeom prst="wedgeRoundRectCallout">
            <a:avLst>
              <a:gd name="adj1" fmla="val -55691"/>
              <a:gd name="adj2" fmla="val -21015"/>
              <a:gd name="adj3" fmla="val 16667"/>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sz="1600" b="1" dirty="0">
                <a:latin typeface="Arial" panose="020B0604020202020204" pitchFamily="34" charset="0"/>
                <a:cs typeface="Arial" panose="020B0604020202020204" pitchFamily="34" charset="0"/>
              </a:rPr>
              <a:t>Q1: </a:t>
            </a:r>
            <a:r>
              <a:rPr kumimoji="1" lang="en-US" altLang="zh-CN" sz="1600" dirty="0">
                <a:latin typeface="Arial" panose="020B0604020202020204" pitchFamily="34" charset="0"/>
                <a:cs typeface="Arial" panose="020B0604020202020204" pitchFamily="34" charset="0"/>
              </a:rPr>
              <a:t>Most existing hub-based off-chain channel network solutions can only protect trader identity privacy for a </a:t>
            </a:r>
            <a:r>
              <a:rPr kumimoji="1" lang="en-US" altLang="zh-CN" sz="1600" b="1" dirty="0">
                <a:solidFill>
                  <a:srgbClr val="FF0000"/>
                </a:solidFill>
                <a:latin typeface="Arial" panose="020B0604020202020204" pitchFamily="34" charset="0"/>
                <a:cs typeface="Arial" panose="020B0604020202020204" pitchFamily="34" charset="0"/>
              </a:rPr>
              <a:t>fixed</a:t>
            </a:r>
            <a:r>
              <a:rPr kumimoji="1" lang="en-US" altLang="zh-CN" sz="1600" dirty="0">
                <a:latin typeface="Arial" panose="020B0604020202020204" pitchFamily="34" charset="0"/>
                <a:cs typeface="Arial" panose="020B0604020202020204" pitchFamily="34" charset="0"/>
              </a:rPr>
              <a:t> transaction amount</a:t>
            </a:r>
          </a:p>
          <a:p>
            <a:pPr algn="just"/>
            <a:r>
              <a:rPr kumimoji="1" lang="en-US" altLang="zh-CN" sz="1600" b="1" dirty="0">
                <a:latin typeface="Arial" panose="020B0604020202020204" pitchFamily="34" charset="0"/>
                <a:cs typeface="Arial" panose="020B0604020202020204" pitchFamily="34" charset="0"/>
              </a:rPr>
              <a:t>Q2: </a:t>
            </a:r>
            <a:r>
              <a:rPr kumimoji="1" lang="en-US" altLang="zh-CN" sz="1600" dirty="0">
                <a:latin typeface="Arial" panose="020B0604020202020204" pitchFamily="34" charset="0"/>
                <a:cs typeface="Arial" panose="020B0604020202020204" pitchFamily="34" charset="0"/>
              </a:rPr>
              <a:t>The variable amount schemes rely on </a:t>
            </a:r>
            <a:r>
              <a:rPr kumimoji="1" lang="en-US" altLang="zh-CN" sz="1600" b="1" dirty="0">
                <a:solidFill>
                  <a:srgbClr val="FF0000"/>
                </a:solidFill>
                <a:latin typeface="Arial" panose="020B0604020202020204" pitchFamily="34" charset="0"/>
                <a:cs typeface="Arial" panose="020B0604020202020204" pitchFamily="34" charset="0"/>
              </a:rPr>
              <a:t>structure-specific ZK-proofs</a:t>
            </a:r>
            <a:r>
              <a:rPr kumimoji="1" lang="en-US" altLang="zh-CN" sz="1600" dirty="0">
                <a:latin typeface="Arial" panose="020B0604020202020204" pitchFamily="34" charset="0"/>
                <a:cs typeface="Arial" panose="020B0604020202020204" pitchFamily="34" charset="0"/>
              </a:rPr>
              <a:t>, introducing </a:t>
            </a:r>
            <a:r>
              <a:rPr kumimoji="1" lang="en-US" altLang="zh-CN" sz="1600" b="1" dirty="0">
                <a:solidFill>
                  <a:srgbClr val="FF0000"/>
                </a:solidFill>
                <a:latin typeface="Arial" panose="020B0604020202020204" pitchFamily="34" charset="0"/>
                <a:cs typeface="Arial" panose="020B0604020202020204" pitchFamily="34" charset="0"/>
              </a:rPr>
              <a:t>significant</a:t>
            </a:r>
            <a:r>
              <a:rPr kumimoji="1" lang="en-US" altLang="zh-CN" sz="1600" dirty="0">
                <a:latin typeface="Arial" panose="020B0604020202020204" pitchFamily="34" charset="0"/>
                <a:cs typeface="Arial" panose="020B0604020202020204" pitchFamily="34" charset="0"/>
              </a:rPr>
              <a:t> computational &amp; communication </a:t>
            </a:r>
            <a:r>
              <a:rPr kumimoji="1" lang="en-US" altLang="zh-CN" sz="1600" b="1" dirty="0">
                <a:solidFill>
                  <a:srgbClr val="FF0000"/>
                </a:solidFill>
                <a:latin typeface="Arial" panose="020B0604020202020204" pitchFamily="34" charset="0"/>
                <a:cs typeface="Arial" panose="020B0604020202020204" pitchFamily="34" charset="0"/>
              </a:rPr>
              <a:t>overheads</a:t>
            </a:r>
            <a:endParaRPr kumimoji="1" lang="zh-CN" altLang="en-US" sz="1600" b="1" dirty="0">
              <a:solidFill>
                <a:srgbClr val="FF0000"/>
              </a:solidFill>
              <a:latin typeface="Arial" panose="020B0604020202020204" pitchFamily="34" charset="0"/>
              <a:cs typeface="Arial" panose="020B0604020202020204" pitchFamily="34" charset="0"/>
            </a:endParaRPr>
          </a:p>
        </p:txBody>
      </p:sp>
      <p:sp>
        <p:nvSpPr>
          <p:cNvPr id="21" name="对话气泡: 圆角矩形 20">
            <a:extLst>
              <a:ext uri="{FF2B5EF4-FFF2-40B4-BE49-F238E27FC236}">
                <a16:creationId xmlns:a16="http://schemas.microsoft.com/office/drawing/2014/main" id="{262619B4-5A1E-48F9-B3C1-1C9E80A3396D}"/>
              </a:ext>
            </a:extLst>
          </p:cNvPr>
          <p:cNvSpPr/>
          <p:nvPr/>
        </p:nvSpPr>
        <p:spPr>
          <a:xfrm>
            <a:off x="6528049" y="4158954"/>
            <a:ext cx="5001945" cy="2105732"/>
          </a:xfrm>
          <a:prstGeom prst="wedgeRoundRectCallout">
            <a:avLst>
              <a:gd name="adj1" fmla="val -55146"/>
              <a:gd name="adj2" fmla="val -21585"/>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kumimoji="1" lang="en-US" altLang="zh-CN" sz="1600" dirty="0">
                <a:latin typeface="Arial" panose="020B0604020202020204" pitchFamily="34" charset="0"/>
                <a:cs typeface="Arial" panose="020B0604020202020204" pitchFamily="34" charset="0"/>
              </a:rPr>
              <a:t>To achieve </a:t>
            </a:r>
            <a:r>
              <a:rPr kumimoji="1" lang="en-US" altLang="zh-CN" sz="1600" b="1" dirty="0">
                <a:solidFill>
                  <a:srgbClr val="FF0000"/>
                </a:solidFill>
                <a:latin typeface="Arial" panose="020B0604020202020204" pitchFamily="34" charset="0"/>
                <a:cs typeface="Arial" panose="020B0604020202020204" pitchFamily="34" charset="0"/>
              </a:rPr>
              <a:t>hidden, updated, and randomized</a:t>
            </a:r>
            <a:r>
              <a:rPr kumimoji="1" lang="en-US" altLang="zh-CN" sz="1600" dirty="0">
                <a:solidFill>
                  <a:srgbClr val="FF0000"/>
                </a:solidFill>
                <a:latin typeface="Arial" panose="020B0604020202020204" pitchFamily="34" charset="0"/>
                <a:cs typeface="Arial" panose="020B0604020202020204" pitchFamily="34" charset="0"/>
              </a:rPr>
              <a:t> </a:t>
            </a:r>
            <a:r>
              <a:rPr kumimoji="1" lang="en-US" altLang="zh-CN" sz="1600" dirty="0">
                <a:latin typeface="Arial" panose="020B0604020202020204" pitchFamily="34" charset="0"/>
                <a:cs typeface="Arial" panose="020B0604020202020204" pitchFamily="34" charset="0"/>
              </a:rPr>
              <a:t>channel states and to remove the dependence on costly ZK-proofs, they propose a </a:t>
            </a:r>
            <a:r>
              <a:rPr kumimoji="1" lang="en-US" altLang="zh-CN" sz="1600" b="1" dirty="0">
                <a:solidFill>
                  <a:srgbClr val="FF0000"/>
                </a:solidFill>
                <a:latin typeface="Arial" panose="020B0604020202020204" pitchFamily="34" charset="0"/>
                <a:cs typeface="Arial" panose="020B0604020202020204" pitchFamily="34" charset="0"/>
              </a:rPr>
              <a:t>randomizable signature primitive </a:t>
            </a:r>
            <a:r>
              <a:rPr kumimoji="1" lang="en-US" altLang="zh-CN" sz="1600" dirty="0">
                <a:latin typeface="Arial" panose="020B0604020202020204" pitchFamily="34" charset="0"/>
                <a:cs typeface="Arial" panose="020B0604020202020204" pitchFamily="34" charset="0"/>
              </a:rPr>
              <a:t>for updatable commitments that achieves the desired functionality with low computational &amp; communication overheads</a:t>
            </a:r>
            <a:endParaRPr kumimoji="1" lang="zh-CN" altLang="en-US" sz="1600"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EE8BE157-AC18-47AD-B329-075F04BD872A}"/>
              </a:ext>
            </a:extLst>
          </p:cNvPr>
          <p:cNvPicPr>
            <a:picLocks noChangeAspect="1"/>
          </p:cNvPicPr>
          <p:nvPr/>
        </p:nvPicPr>
        <p:blipFill rotWithShape="1">
          <a:blip r:embed="rId4"/>
          <a:srcRect l="3371" r="3247" b="29510"/>
          <a:stretch/>
        </p:blipFill>
        <p:spPr>
          <a:xfrm>
            <a:off x="394297" y="2209301"/>
            <a:ext cx="5773711" cy="3929239"/>
          </a:xfrm>
          <a:prstGeom prst="rect">
            <a:avLst/>
          </a:prstGeom>
        </p:spPr>
      </p:pic>
    </p:spTree>
    <p:extLst>
      <p:ext uri="{BB962C8B-B14F-4D97-AF65-F5344CB8AC3E}">
        <p14:creationId xmlns:p14="http://schemas.microsoft.com/office/powerpoint/2010/main" val="2874994018"/>
      </p:ext>
    </p:extLst>
  </p:cSld>
  <p:clrMapOvr>
    <a:masterClrMapping/>
  </p:clrMapOvr>
  <mc:AlternateContent xmlns:mc="http://schemas.openxmlformats.org/markup-compatibility/2006" xmlns:p14="http://schemas.microsoft.com/office/powerpoint/2010/main">
    <mc:Choice Requires="p14">
      <p:transition spd="med" p14:dur="700" advTm="83697">
        <p:fade/>
      </p:transition>
    </mc:Choice>
    <mc:Fallback xmlns="">
      <p:transition spd="med" advTm="83697">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773711" cy="721395"/>
          </a:xfrm>
          <a:ln w="12700" cmpd="sng">
            <a:noFill/>
          </a:ln>
        </p:spPr>
        <p:txBody>
          <a:bodyPr vert="horz" anchor="ctr"/>
          <a:lstStyle/>
          <a:p>
            <a:r>
              <a:rPr kumimoji="1" lang="en-US" altLang="zh-CN" sz="3200" dirty="0"/>
              <a:t>Motivation</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a:extLst>
              <a:ext uri="{FF2B5EF4-FFF2-40B4-BE49-F238E27FC236}">
                <a16:creationId xmlns:a16="http://schemas.microsoft.com/office/drawing/2014/main" id="{7773BB88-9803-410C-A2EE-7592EF3E7E7A}"/>
              </a:ext>
            </a:extLst>
          </p:cNvPr>
          <p:cNvSpPr/>
          <p:nvPr/>
        </p:nvSpPr>
        <p:spPr>
          <a:xfrm>
            <a:off x="561340" y="1191854"/>
            <a:ext cx="10968654" cy="612412"/>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3E81"/>
                </a:solidFill>
                <a:latin typeface="Arial" panose="020B0604020202020204" pitchFamily="34" charset="0"/>
                <a:cs typeface="Arial" panose="020B0604020202020204" pitchFamily="34" charset="0"/>
              </a:rPr>
              <a:t>Why would we study the </a:t>
            </a:r>
            <a:r>
              <a:rPr lang="en-US" altLang="zh-CN" sz="2000" b="1" dirty="0">
                <a:solidFill>
                  <a:srgbClr val="FF0000"/>
                </a:solidFill>
                <a:latin typeface="Arial" panose="020B0604020202020204" pitchFamily="34" charset="0"/>
                <a:cs typeface="Arial" panose="020B0604020202020204" pitchFamily="34" charset="0"/>
              </a:rPr>
              <a:t>optimal</a:t>
            </a:r>
            <a:r>
              <a:rPr lang="en-US" altLang="zh-CN" sz="2000" b="1" dirty="0">
                <a:solidFill>
                  <a:srgbClr val="003E81"/>
                </a:solidFill>
                <a:latin typeface="Arial" panose="020B0604020202020204" pitchFamily="34" charset="0"/>
                <a:cs typeface="Arial" panose="020B0604020202020204" pitchFamily="34" charset="0"/>
              </a:rPr>
              <a:t> </a:t>
            </a:r>
            <a:r>
              <a:rPr lang="en-US" altLang="zh-CN" sz="2000" b="1" dirty="0">
                <a:solidFill>
                  <a:srgbClr val="FF0000"/>
                </a:solidFill>
                <a:latin typeface="Arial" panose="020B0604020202020204" pitchFamily="34" charset="0"/>
                <a:cs typeface="Arial" panose="020B0604020202020204" pitchFamily="34" charset="0"/>
              </a:rPr>
              <a:t>PCH placement problem </a:t>
            </a:r>
            <a:r>
              <a:rPr lang="en-US" altLang="zh-CN" sz="2000" b="1" dirty="0">
                <a:solidFill>
                  <a:srgbClr val="003E81"/>
                </a:solidFill>
                <a:latin typeface="Arial" panose="020B0604020202020204" pitchFamily="34" charset="0"/>
                <a:cs typeface="Arial" panose="020B0604020202020204" pitchFamily="34" charset="0"/>
              </a:rPr>
              <a:t>and</a:t>
            </a:r>
            <a:r>
              <a:rPr lang="en-US" altLang="zh-CN" sz="2000" b="1" dirty="0">
                <a:solidFill>
                  <a:srgbClr val="0000FF"/>
                </a:solidFill>
                <a:latin typeface="Arial" panose="020B0604020202020204" pitchFamily="34" charset="0"/>
                <a:cs typeface="Arial" panose="020B0604020202020204" pitchFamily="34" charset="0"/>
              </a:rPr>
              <a:t> </a:t>
            </a:r>
            <a:r>
              <a:rPr lang="en-US" altLang="zh-CN" sz="2000" b="1" dirty="0">
                <a:solidFill>
                  <a:srgbClr val="FF0000"/>
                </a:solidFill>
                <a:latin typeface="Arial" panose="020B0604020202020204" pitchFamily="34" charset="0"/>
                <a:cs typeface="Arial" panose="020B0604020202020204" pitchFamily="34" charset="0"/>
              </a:rPr>
              <a:t>deadlock-free</a:t>
            </a:r>
            <a:r>
              <a:rPr lang="en-US" altLang="zh-CN" sz="2000" b="1" dirty="0">
                <a:solidFill>
                  <a:srgbClr val="0000FF"/>
                </a:solidFill>
                <a:latin typeface="Arial" panose="020B0604020202020204" pitchFamily="34" charset="0"/>
                <a:cs typeface="Arial" panose="020B0604020202020204" pitchFamily="34" charset="0"/>
              </a:rPr>
              <a:t> </a:t>
            </a:r>
            <a:r>
              <a:rPr lang="en-US" altLang="zh-CN" sz="2000" b="1" dirty="0">
                <a:solidFill>
                  <a:srgbClr val="FF0000"/>
                </a:solidFill>
                <a:latin typeface="Arial" panose="020B0604020202020204" pitchFamily="34" charset="0"/>
                <a:cs typeface="Arial" panose="020B0604020202020204" pitchFamily="34" charset="0"/>
              </a:rPr>
              <a:t>routing ?</a:t>
            </a:r>
          </a:p>
        </p:txBody>
      </p:sp>
      <p:sp>
        <p:nvSpPr>
          <p:cNvPr id="3" name="文本框 2">
            <a:extLst>
              <a:ext uri="{FF2B5EF4-FFF2-40B4-BE49-F238E27FC236}">
                <a16:creationId xmlns:a16="http://schemas.microsoft.com/office/drawing/2014/main" id="{02FAAD91-B669-F6D7-3021-36F2C2D54715}"/>
              </a:ext>
            </a:extLst>
          </p:cNvPr>
          <p:cNvSpPr txBox="1"/>
          <p:nvPr/>
        </p:nvSpPr>
        <p:spPr>
          <a:xfrm>
            <a:off x="750329" y="1909775"/>
            <a:ext cx="10602256" cy="115685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600" dirty="0">
                <a:latin typeface="Arial" panose="020B0604020202020204" pitchFamily="34" charset="0"/>
                <a:cs typeface="Arial" panose="020B0604020202020204" pitchFamily="34" charset="0"/>
              </a:rPr>
              <a:t>The overall </a:t>
            </a:r>
            <a:r>
              <a:rPr lang="en-US" altLang="zh-CN" sz="1600" b="1" dirty="0">
                <a:solidFill>
                  <a:srgbClr val="FF0000"/>
                </a:solidFill>
                <a:latin typeface="Arial" panose="020B0604020202020204" pitchFamily="34" charset="0"/>
                <a:cs typeface="Arial" panose="020B0604020202020204" pitchFamily="34" charset="0"/>
              </a:rPr>
              <a:t>load</a:t>
            </a:r>
            <a:r>
              <a:rPr lang="en-US" altLang="zh-CN" sz="1600" dirty="0">
                <a:solidFill>
                  <a:srgbClr val="FF0000"/>
                </a:solidFill>
                <a:latin typeface="Arial" panose="020B0604020202020204" pitchFamily="34" charset="0"/>
                <a:cs typeface="Arial" panose="020B0604020202020204" pitchFamily="34" charset="0"/>
              </a:rPr>
              <a:t> of PCN rises rapidly </a:t>
            </a:r>
            <a:r>
              <a:rPr lang="en-US" altLang="zh-CN" sz="1600" dirty="0">
                <a:latin typeface="Arial" panose="020B0604020202020204" pitchFamily="34" charset="0"/>
                <a:cs typeface="Arial" panose="020B0604020202020204" pitchFamily="34" charset="0"/>
              </a:rPr>
              <a:t>and </a:t>
            </a:r>
            <a:r>
              <a:rPr lang="en-US" altLang="zh-CN" sz="1600" b="1" dirty="0">
                <a:solidFill>
                  <a:srgbClr val="FF0000"/>
                </a:solidFill>
                <a:latin typeface="Arial" panose="020B0604020202020204" pitchFamily="34" charset="0"/>
                <a:cs typeface="Arial" panose="020B0604020202020204" pitchFamily="34" charset="0"/>
              </a:rPr>
              <a:t>load imbalance </a:t>
            </a:r>
            <a:r>
              <a:rPr lang="en-US" altLang="zh-CN" sz="1600" dirty="0">
                <a:latin typeface="Arial" panose="020B0604020202020204" pitchFamily="34" charset="0"/>
                <a:cs typeface="Arial" panose="020B0604020202020204" pitchFamily="34" charset="0"/>
              </a:rPr>
              <a:t>occurs gradually</a:t>
            </a:r>
          </a:p>
          <a:p>
            <a:pPr marL="285750" indent="-285750">
              <a:lnSpc>
                <a:spcPct val="150000"/>
              </a:lnSpc>
              <a:buFont typeface="Wingdings" panose="05000000000000000000" pitchFamily="2" charset="2"/>
              <a:buChar char="l"/>
            </a:pPr>
            <a:r>
              <a:rPr lang="en-US" altLang="zh-CN" sz="1600" dirty="0">
                <a:latin typeface="Arial" panose="020B0604020202020204" pitchFamily="34" charset="0"/>
                <a:cs typeface="Arial" panose="020B0604020202020204" pitchFamily="34" charset="0"/>
              </a:rPr>
              <a:t>The </a:t>
            </a:r>
            <a:r>
              <a:rPr lang="en-US" altLang="zh-CN" sz="1600" b="1" dirty="0">
                <a:solidFill>
                  <a:srgbClr val="FF0000"/>
                </a:solidFill>
                <a:latin typeface="Arial" panose="020B0604020202020204" pitchFamily="34" charset="0"/>
                <a:cs typeface="Arial" panose="020B0604020202020204" pitchFamily="34" charset="0"/>
              </a:rPr>
              <a:t>inappropriate placement </a:t>
            </a:r>
            <a:r>
              <a:rPr lang="en-US" altLang="zh-CN" sz="1600" dirty="0">
                <a:solidFill>
                  <a:srgbClr val="FF0000"/>
                </a:solidFill>
                <a:latin typeface="Arial" panose="020B0604020202020204" pitchFamily="34" charset="0"/>
                <a:cs typeface="Arial" panose="020B0604020202020204" pitchFamily="34" charset="0"/>
              </a:rPr>
              <a:t>of PCHs</a:t>
            </a:r>
            <a:r>
              <a:rPr lang="en-US" altLang="zh-CN" sz="1600" dirty="0">
                <a:latin typeface="Arial" panose="020B0604020202020204" pitchFamily="34" charset="0"/>
                <a:cs typeface="Arial" panose="020B0604020202020204" pitchFamily="34" charset="0"/>
              </a:rPr>
              <a:t> can easily lead to an </a:t>
            </a:r>
            <a:r>
              <a:rPr lang="en-US" altLang="zh-CN" sz="1600" b="1" dirty="0">
                <a:solidFill>
                  <a:srgbClr val="FF0000"/>
                </a:solidFill>
                <a:latin typeface="Arial" panose="020B0604020202020204" pitchFamily="34" charset="0"/>
                <a:cs typeface="Arial" panose="020B0604020202020204" pitchFamily="34" charset="0"/>
              </a:rPr>
              <a:t>unbalanced</a:t>
            </a:r>
            <a:r>
              <a:rPr lang="en-US" altLang="zh-CN" sz="1600" dirty="0">
                <a:latin typeface="Arial" panose="020B0604020202020204" pitchFamily="34" charset="0"/>
                <a:cs typeface="Arial" panose="020B0604020202020204" pitchFamily="34" charset="0"/>
              </a:rPr>
              <a:t> network load</a:t>
            </a:r>
          </a:p>
          <a:p>
            <a:pPr marL="285750" indent="-285750">
              <a:lnSpc>
                <a:spcPct val="150000"/>
              </a:lnSpc>
              <a:buFont typeface="Wingdings" panose="05000000000000000000" pitchFamily="2" charset="2"/>
              <a:buChar char="l"/>
            </a:pPr>
            <a:r>
              <a:rPr lang="en-US" altLang="zh-CN" sz="1600" dirty="0">
                <a:latin typeface="Arial" panose="020B0604020202020204" pitchFamily="34" charset="0"/>
                <a:cs typeface="Arial" panose="020B0604020202020204" pitchFamily="34" charset="0"/>
              </a:rPr>
              <a:t>Existing </a:t>
            </a:r>
            <a:r>
              <a:rPr lang="en-US" altLang="zh-CN" sz="1600" b="1" dirty="0">
                <a:solidFill>
                  <a:srgbClr val="FF0000"/>
                </a:solidFill>
                <a:latin typeface="Arial" panose="020B0604020202020204" pitchFamily="34" charset="0"/>
                <a:cs typeface="Arial" panose="020B0604020202020204" pitchFamily="34" charset="0"/>
              </a:rPr>
              <a:t>source routing </a:t>
            </a:r>
            <a:r>
              <a:rPr lang="en-US" altLang="zh-CN" sz="1600" dirty="0">
                <a:latin typeface="Arial" panose="020B0604020202020204" pitchFamily="34" charset="0"/>
                <a:cs typeface="Arial" panose="020B0604020202020204" pitchFamily="34" charset="0"/>
              </a:rPr>
              <a:t>strategies are </a:t>
            </a:r>
            <a:r>
              <a:rPr lang="en-US" altLang="zh-CN" sz="1600" dirty="0">
                <a:solidFill>
                  <a:srgbClr val="FF0000"/>
                </a:solidFill>
                <a:latin typeface="Arial" panose="020B0604020202020204" pitchFamily="34" charset="0"/>
                <a:cs typeface="Arial" panose="020B0604020202020204" pitchFamily="34" charset="0"/>
              </a:rPr>
              <a:t>performance-challenged</a:t>
            </a:r>
            <a:r>
              <a:rPr lang="en-US" altLang="zh-CN" sz="1600" dirty="0">
                <a:latin typeface="Arial" panose="020B0604020202020204" pitchFamily="34" charset="0"/>
                <a:cs typeface="Arial" panose="020B0604020202020204" pitchFamily="34" charset="0"/>
              </a:rPr>
              <a:t> </a:t>
            </a:r>
            <a:r>
              <a:rPr lang="en-US" altLang="zh-CN" sz="1600" dirty="0">
                <a:solidFill>
                  <a:srgbClr val="FF0000"/>
                </a:solidFill>
                <a:latin typeface="Arial" panose="020B0604020202020204" pitchFamily="34" charset="0"/>
                <a:cs typeface="Arial" panose="020B0604020202020204" pitchFamily="34" charset="0"/>
              </a:rPr>
              <a:t>for payers </a:t>
            </a:r>
            <a:r>
              <a:rPr lang="en-US" altLang="zh-CN" sz="1600" dirty="0">
                <a:latin typeface="Arial" panose="020B0604020202020204" pitchFamily="34" charset="0"/>
                <a:cs typeface="Arial" panose="020B0604020202020204" pitchFamily="34" charset="0"/>
              </a:rPr>
              <a:t>and </a:t>
            </a:r>
            <a:r>
              <a:rPr lang="en-US" altLang="zh-CN" sz="1600" dirty="0">
                <a:solidFill>
                  <a:srgbClr val="FF0000"/>
                </a:solidFill>
                <a:latin typeface="Arial" panose="020B0604020202020204" pitchFamily="34" charset="0"/>
                <a:cs typeface="Arial" panose="020B0604020202020204" pitchFamily="34" charset="0"/>
              </a:rPr>
              <a:t>prone to deadlocks</a:t>
            </a:r>
            <a:endParaRPr lang="zh-CN" altLang="en-US" sz="1600" dirty="0">
              <a:solidFill>
                <a:srgbClr val="FF0000"/>
              </a:solidFill>
              <a:latin typeface="Arial" panose="020B0604020202020204" pitchFamily="34" charset="0"/>
              <a:cs typeface="Arial" panose="020B0604020202020204" pitchFamily="34" charset="0"/>
            </a:endParaRPr>
          </a:p>
        </p:txBody>
      </p:sp>
      <p:sp>
        <p:nvSpPr>
          <p:cNvPr id="13" name="灯片编号占位符 12">
            <a:extLst>
              <a:ext uri="{FF2B5EF4-FFF2-40B4-BE49-F238E27FC236}">
                <a16:creationId xmlns:a16="http://schemas.microsoft.com/office/drawing/2014/main" id="{4171CA5E-79DC-41AD-AB58-9527CC2B346A}"/>
              </a:ext>
            </a:extLst>
          </p:cNvPr>
          <p:cNvSpPr>
            <a:spLocks noGrp="1"/>
          </p:cNvSpPr>
          <p:nvPr>
            <p:ph type="sldNum" sz="quarter" idx="12"/>
          </p:nvPr>
        </p:nvSpPr>
        <p:spPr/>
        <p:txBody>
          <a:bodyPr/>
          <a:lstStyle/>
          <a:p>
            <a:fld id="{1446006D-88F2-4575-8DB4-2FA8AB281138}" type="slidenum">
              <a:rPr lang="zh-CN" altLang="en-US" smtClean="0"/>
              <a:t>6</a:t>
            </a:fld>
            <a:endParaRPr lang="zh-CN" altLang="en-US"/>
          </a:p>
        </p:txBody>
      </p:sp>
      <p:grpSp>
        <p:nvGrpSpPr>
          <p:cNvPr id="6" name="组合 5">
            <a:extLst>
              <a:ext uri="{FF2B5EF4-FFF2-40B4-BE49-F238E27FC236}">
                <a16:creationId xmlns:a16="http://schemas.microsoft.com/office/drawing/2014/main" id="{F2148685-382A-40F3-8526-0D6738C3DE53}"/>
              </a:ext>
            </a:extLst>
          </p:cNvPr>
          <p:cNvGrpSpPr/>
          <p:nvPr/>
        </p:nvGrpSpPr>
        <p:grpSpPr>
          <a:xfrm>
            <a:off x="316468" y="3569701"/>
            <a:ext cx="11543726" cy="2834521"/>
            <a:chOff x="316468" y="3569701"/>
            <a:chExt cx="11543726" cy="2834521"/>
          </a:xfrm>
        </p:grpSpPr>
        <p:sp>
          <p:nvSpPr>
            <p:cNvPr id="215" name="矩形 214">
              <a:extLst>
                <a:ext uri="{FF2B5EF4-FFF2-40B4-BE49-F238E27FC236}">
                  <a16:creationId xmlns:a16="http://schemas.microsoft.com/office/drawing/2014/main" id="{DF70A4DF-F52C-47EA-9438-CBF2927EAB34}"/>
                </a:ext>
              </a:extLst>
            </p:cNvPr>
            <p:cNvSpPr/>
            <p:nvPr/>
          </p:nvSpPr>
          <p:spPr>
            <a:xfrm>
              <a:off x="316468" y="3569701"/>
              <a:ext cx="11543726" cy="267439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nvGrpSpPr>
            <p:cNvPr id="96" name="组合 95">
              <a:extLst>
                <a:ext uri="{FF2B5EF4-FFF2-40B4-BE49-F238E27FC236}">
                  <a16:creationId xmlns:a16="http://schemas.microsoft.com/office/drawing/2014/main" id="{C9282C24-12EB-45F2-9C77-0C66173926C1}"/>
                </a:ext>
              </a:extLst>
            </p:cNvPr>
            <p:cNvGrpSpPr/>
            <p:nvPr/>
          </p:nvGrpSpPr>
          <p:grpSpPr>
            <a:xfrm>
              <a:off x="322289" y="3719041"/>
              <a:ext cx="4010523" cy="2685181"/>
              <a:chOff x="4040405" y="3613704"/>
              <a:chExt cx="4010523" cy="2685181"/>
            </a:xfrm>
          </p:grpSpPr>
          <p:grpSp>
            <p:nvGrpSpPr>
              <p:cNvPr id="86" name="组合 85">
                <a:extLst>
                  <a:ext uri="{FF2B5EF4-FFF2-40B4-BE49-F238E27FC236}">
                    <a16:creationId xmlns:a16="http://schemas.microsoft.com/office/drawing/2014/main" id="{523ADC7E-62C3-4EC8-AF89-E483DD8B1C72}"/>
                  </a:ext>
                </a:extLst>
              </p:cNvPr>
              <p:cNvGrpSpPr/>
              <p:nvPr/>
            </p:nvGrpSpPr>
            <p:grpSpPr>
              <a:xfrm>
                <a:off x="4040405" y="3613704"/>
                <a:ext cx="4010523" cy="2685181"/>
                <a:chOff x="4328622" y="3613704"/>
                <a:chExt cx="4010523" cy="2685181"/>
              </a:xfrm>
            </p:grpSpPr>
            <p:sp>
              <p:nvSpPr>
                <p:cNvPr id="54" name="矩形 53">
                  <a:extLst>
                    <a:ext uri="{FF2B5EF4-FFF2-40B4-BE49-F238E27FC236}">
                      <a16:creationId xmlns:a16="http://schemas.microsoft.com/office/drawing/2014/main" id="{3D3CF901-2E6A-4BE6-832B-90130BEA7453}"/>
                    </a:ext>
                  </a:extLst>
                </p:cNvPr>
                <p:cNvSpPr/>
                <p:nvPr/>
              </p:nvSpPr>
              <p:spPr>
                <a:xfrm>
                  <a:off x="5189113" y="5991108"/>
                  <a:ext cx="2151999" cy="307777"/>
                </a:xfrm>
                <a:prstGeom prst="rect">
                  <a:avLst/>
                </a:prstGeom>
                <a:solidFill>
                  <a:schemeClr val="bg1"/>
                </a:solidFill>
              </p:spPr>
              <p:txBody>
                <a:bodyPr wrap="none">
                  <a:spAutoFit/>
                </a:bodyPr>
                <a:lstStyle/>
                <a:p>
                  <a:r>
                    <a:rPr lang="en-US" altLang="zh-CN" sz="1400" dirty="0">
                      <a:latin typeface="Arial" panose="020B0604020202020204" pitchFamily="34" charset="0"/>
                      <a:cs typeface="Arial" panose="020B0604020202020204" pitchFamily="34" charset="0"/>
                    </a:rPr>
                    <a:t>Total Value Locked in LN</a:t>
                  </a:r>
                  <a:endParaRPr lang="zh-CN" altLang="en-US" sz="1400" dirty="0">
                    <a:latin typeface="Arial" panose="020B0604020202020204" pitchFamily="34" charset="0"/>
                    <a:cs typeface="Arial" panose="020B0604020202020204" pitchFamily="34" charset="0"/>
                  </a:endParaRPr>
                </a:p>
              </p:txBody>
            </p:sp>
            <p:grpSp>
              <p:nvGrpSpPr>
                <p:cNvPr id="82" name="组合 81">
                  <a:extLst>
                    <a:ext uri="{FF2B5EF4-FFF2-40B4-BE49-F238E27FC236}">
                      <a16:creationId xmlns:a16="http://schemas.microsoft.com/office/drawing/2014/main" id="{837A9AC3-8D42-4410-A97B-EBC00EC92023}"/>
                    </a:ext>
                  </a:extLst>
                </p:cNvPr>
                <p:cNvGrpSpPr/>
                <p:nvPr/>
              </p:nvGrpSpPr>
              <p:grpSpPr>
                <a:xfrm>
                  <a:off x="4328622" y="3613704"/>
                  <a:ext cx="4010523" cy="2382703"/>
                  <a:chOff x="4346047" y="3537675"/>
                  <a:chExt cx="4010523" cy="2382703"/>
                </a:xfrm>
              </p:grpSpPr>
              <p:grpSp>
                <p:nvGrpSpPr>
                  <p:cNvPr id="67" name="组合 66">
                    <a:extLst>
                      <a:ext uri="{FF2B5EF4-FFF2-40B4-BE49-F238E27FC236}">
                        <a16:creationId xmlns:a16="http://schemas.microsoft.com/office/drawing/2014/main" id="{D95268B7-3484-48F2-8F8C-77A7973798CE}"/>
                      </a:ext>
                    </a:extLst>
                  </p:cNvPr>
                  <p:cNvGrpSpPr/>
                  <p:nvPr/>
                </p:nvGrpSpPr>
                <p:grpSpPr>
                  <a:xfrm>
                    <a:off x="4711692" y="3613704"/>
                    <a:ext cx="3450796" cy="2024106"/>
                    <a:chOff x="4511824" y="3627190"/>
                    <a:chExt cx="3649196" cy="2346265"/>
                  </a:xfrm>
                </p:grpSpPr>
                <p:grpSp>
                  <p:nvGrpSpPr>
                    <p:cNvPr id="66" name="组合 65">
                      <a:extLst>
                        <a:ext uri="{FF2B5EF4-FFF2-40B4-BE49-F238E27FC236}">
                          <a16:creationId xmlns:a16="http://schemas.microsoft.com/office/drawing/2014/main" id="{9E4EC964-C30A-4178-BBD6-1A2AD6CC65CB}"/>
                        </a:ext>
                      </a:extLst>
                    </p:cNvPr>
                    <p:cNvGrpSpPr/>
                    <p:nvPr/>
                  </p:nvGrpSpPr>
                  <p:grpSpPr>
                    <a:xfrm>
                      <a:off x="4511824" y="3627190"/>
                      <a:ext cx="3649196" cy="2346265"/>
                      <a:chOff x="4511824" y="3645024"/>
                      <a:chExt cx="3649196" cy="2346265"/>
                    </a:xfrm>
                  </p:grpSpPr>
                  <p:cxnSp>
                    <p:nvCxnSpPr>
                      <p:cNvPr id="56" name="直接箭头连接符 55">
                        <a:extLst>
                          <a:ext uri="{FF2B5EF4-FFF2-40B4-BE49-F238E27FC236}">
                            <a16:creationId xmlns:a16="http://schemas.microsoft.com/office/drawing/2014/main" id="{7D13CD38-C3A4-4B31-8ECC-4EA82603AD7B}"/>
                          </a:ext>
                        </a:extLst>
                      </p:cNvPr>
                      <p:cNvCxnSpPr>
                        <a:cxnSpLocks/>
                      </p:cNvCxnSpPr>
                      <p:nvPr/>
                    </p:nvCxnSpPr>
                    <p:spPr>
                      <a:xfrm flipV="1">
                        <a:off x="4511824" y="3645024"/>
                        <a:ext cx="0" cy="234626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a:extLst>
                          <a:ext uri="{FF2B5EF4-FFF2-40B4-BE49-F238E27FC236}">
                            <a16:creationId xmlns:a16="http://schemas.microsoft.com/office/drawing/2014/main" id="{B2A6CD5E-20F4-464F-95E6-37FD1E664D38}"/>
                          </a:ext>
                        </a:extLst>
                      </p:cNvPr>
                      <p:cNvCxnSpPr>
                        <a:cxnSpLocks/>
                      </p:cNvCxnSpPr>
                      <p:nvPr/>
                    </p:nvCxnSpPr>
                    <p:spPr>
                      <a:xfrm>
                        <a:off x="4511824" y="5977803"/>
                        <a:ext cx="364919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pSp>
                <p:pic>
                  <p:nvPicPr>
                    <p:cNvPr id="2050" name="Picture 2">
                      <a:extLst>
                        <a:ext uri="{FF2B5EF4-FFF2-40B4-BE49-F238E27FC236}">
                          <a16:creationId xmlns:a16="http://schemas.microsoft.com/office/drawing/2014/main" id="{72BDFD19-A12C-40D5-A26A-FE18A0DB1A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2" t="14512" r="1808" b="22155"/>
                    <a:stretch/>
                  </p:blipFill>
                  <p:spPr bwMode="auto">
                    <a:xfrm>
                      <a:off x="4511824" y="3788269"/>
                      <a:ext cx="3322320" cy="2171700"/>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矩形 70">
                    <a:extLst>
                      <a:ext uri="{FF2B5EF4-FFF2-40B4-BE49-F238E27FC236}">
                        <a16:creationId xmlns:a16="http://schemas.microsoft.com/office/drawing/2014/main" id="{5610734F-8809-446C-9498-47C3DA9C3881}"/>
                      </a:ext>
                    </a:extLst>
                  </p:cNvPr>
                  <p:cNvSpPr/>
                  <p:nvPr/>
                </p:nvSpPr>
                <p:spPr>
                  <a:xfrm>
                    <a:off x="4711692" y="3537675"/>
                    <a:ext cx="543739" cy="307777"/>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BTC</a:t>
                    </a:r>
                    <a:endParaRPr lang="zh-CN" altLang="en-US" sz="1400" dirty="0">
                      <a:latin typeface="Arial" panose="020B0604020202020204" pitchFamily="34" charset="0"/>
                      <a:cs typeface="Arial" panose="020B0604020202020204" pitchFamily="34" charset="0"/>
                    </a:endParaRPr>
                  </a:p>
                </p:txBody>
              </p:sp>
              <p:sp>
                <p:nvSpPr>
                  <p:cNvPr id="72" name="矩形 71">
                    <a:extLst>
                      <a:ext uri="{FF2B5EF4-FFF2-40B4-BE49-F238E27FC236}">
                        <a16:creationId xmlns:a16="http://schemas.microsoft.com/office/drawing/2014/main" id="{F7946BF2-BE99-4DE5-82B3-C22326F9556A}"/>
                      </a:ext>
                    </a:extLst>
                  </p:cNvPr>
                  <p:cNvSpPr/>
                  <p:nvPr/>
                </p:nvSpPr>
                <p:spPr>
                  <a:xfrm>
                    <a:off x="7781028" y="5306313"/>
                    <a:ext cx="575542" cy="307777"/>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Time</a:t>
                    </a:r>
                    <a:endParaRPr lang="zh-CN" altLang="en-US" sz="1400" dirty="0">
                      <a:latin typeface="Arial" panose="020B0604020202020204" pitchFamily="34" charset="0"/>
                      <a:cs typeface="Arial" panose="020B0604020202020204" pitchFamily="34" charset="0"/>
                    </a:endParaRPr>
                  </a:p>
                </p:txBody>
              </p:sp>
              <p:cxnSp>
                <p:nvCxnSpPr>
                  <p:cNvPr id="76" name="直接连接符 75">
                    <a:extLst>
                      <a:ext uri="{FF2B5EF4-FFF2-40B4-BE49-F238E27FC236}">
                        <a16:creationId xmlns:a16="http://schemas.microsoft.com/office/drawing/2014/main" id="{0E464E61-C62A-49D8-9AF9-94F0308ECF01}"/>
                      </a:ext>
                    </a:extLst>
                  </p:cNvPr>
                  <p:cNvCxnSpPr>
                    <a:cxnSpLocks/>
                  </p:cNvCxnSpPr>
                  <p:nvPr/>
                </p:nvCxnSpPr>
                <p:spPr>
                  <a:xfrm>
                    <a:off x="5725470" y="5508730"/>
                    <a:ext cx="0" cy="117445"/>
                  </a:xfrm>
                  <a:prstGeom prst="line">
                    <a:avLst/>
                  </a:prstGeom>
                  <a:ln w="38100"/>
                </p:spPr>
                <p:style>
                  <a:lnRef idx="3">
                    <a:schemeClr val="dk1"/>
                  </a:lnRef>
                  <a:fillRef idx="0">
                    <a:schemeClr val="dk1"/>
                  </a:fillRef>
                  <a:effectRef idx="2">
                    <a:schemeClr val="dk1"/>
                  </a:effectRef>
                  <a:fontRef idx="minor">
                    <a:schemeClr val="tx1"/>
                  </a:fontRef>
                </p:style>
              </p:cxnSp>
              <p:sp>
                <p:nvSpPr>
                  <p:cNvPr id="77" name="矩形 76">
                    <a:extLst>
                      <a:ext uri="{FF2B5EF4-FFF2-40B4-BE49-F238E27FC236}">
                        <a16:creationId xmlns:a16="http://schemas.microsoft.com/office/drawing/2014/main" id="{9963EEF0-D25F-4BBD-8C31-2CE78DF7DF2A}"/>
                      </a:ext>
                    </a:extLst>
                  </p:cNvPr>
                  <p:cNvSpPr/>
                  <p:nvPr/>
                </p:nvSpPr>
                <p:spPr>
                  <a:xfrm>
                    <a:off x="5434364" y="5607300"/>
                    <a:ext cx="582211" cy="307777"/>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2022</a:t>
                    </a:r>
                    <a:endParaRPr lang="zh-CN" altLang="en-US" sz="1400" dirty="0">
                      <a:latin typeface="Arial" panose="020B0604020202020204" pitchFamily="34" charset="0"/>
                      <a:cs typeface="Arial" panose="020B0604020202020204" pitchFamily="34" charset="0"/>
                    </a:endParaRPr>
                  </a:p>
                </p:txBody>
              </p:sp>
              <p:sp>
                <p:nvSpPr>
                  <p:cNvPr id="78" name="矩形 77">
                    <a:extLst>
                      <a:ext uri="{FF2B5EF4-FFF2-40B4-BE49-F238E27FC236}">
                        <a16:creationId xmlns:a16="http://schemas.microsoft.com/office/drawing/2014/main" id="{71509FAC-2E26-4FFE-A9D5-73695AD8194B}"/>
                      </a:ext>
                    </a:extLst>
                  </p:cNvPr>
                  <p:cNvSpPr/>
                  <p:nvPr/>
                </p:nvSpPr>
                <p:spPr>
                  <a:xfrm>
                    <a:off x="4354222" y="5612601"/>
                    <a:ext cx="731290" cy="307777"/>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2021.4</a:t>
                    </a:r>
                    <a:endParaRPr lang="zh-CN" altLang="en-US" sz="1400" dirty="0">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41BBC982-B8E0-40B0-885D-D393B662EC7C}"/>
                      </a:ext>
                    </a:extLst>
                  </p:cNvPr>
                  <p:cNvSpPr/>
                  <p:nvPr/>
                </p:nvSpPr>
                <p:spPr>
                  <a:xfrm>
                    <a:off x="6776326" y="5607302"/>
                    <a:ext cx="582211" cy="307777"/>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2023</a:t>
                    </a:r>
                    <a:endParaRPr lang="zh-CN" altLang="en-US" sz="1400" dirty="0">
                      <a:latin typeface="Arial" panose="020B0604020202020204" pitchFamily="34" charset="0"/>
                      <a:cs typeface="Arial" panose="020B0604020202020204" pitchFamily="34" charset="0"/>
                    </a:endParaRPr>
                  </a:p>
                </p:txBody>
              </p:sp>
              <p:cxnSp>
                <p:nvCxnSpPr>
                  <p:cNvPr id="80" name="直接连接符 79">
                    <a:extLst>
                      <a:ext uri="{FF2B5EF4-FFF2-40B4-BE49-F238E27FC236}">
                        <a16:creationId xmlns:a16="http://schemas.microsoft.com/office/drawing/2014/main" id="{72A5143C-030D-4B31-A8CC-5D1D95DDB3CF}"/>
                      </a:ext>
                    </a:extLst>
                  </p:cNvPr>
                  <p:cNvCxnSpPr>
                    <a:cxnSpLocks/>
                  </p:cNvCxnSpPr>
                  <p:nvPr/>
                </p:nvCxnSpPr>
                <p:spPr>
                  <a:xfrm>
                    <a:off x="7071233" y="5508731"/>
                    <a:ext cx="0" cy="117445"/>
                  </a:xfrm>
                  <a:prstGeom prst="line">
                    <a:avLst/>
                  </a:prstGeom>
                  <a:ln w="38100"/>
                </p:spPr>
                <p:style>
                  <a:lnRef idx="3">
                    <a:schemeClr val="dk1"/>
                  </a:lnRef>
                  <a:fillRef idx="0">
                    <a:schemeClr val="dk1"/>
                  </a:fillRef>
                  <a:effectRef idx="2">
                    <a:schemeClr val="dk1"/>
                  </a:effectRef>
                  <a:fontRef idx="minor">
                    <a:schemeClr val="tx1"/>
                  </a:fontRef>
                </p:style>
              </p:cxnSp>
              <p:cxnSp>
                <p:nvCxnSpPr>
                  <p:cNvPr id="81" name="直接连接符 80">
                    <a:extLst>
                      <a:ext uri="{FF2B5EF4-FFF2-40B4-BE49-F238E27FC236}">
                        <a16:creationId xmlns:a16="http://schemas.microsoft.com/office/drawing/2014/main" id="{D325E5C1-D8D6-4990-9E37-735F38DDC352}"/>
                      </a:ext>
                    </a:extLst>
                  </p:cNvPr>
                  <p:cNvCxnSpPr>
                    <a:cxnSpLocks/>
                  </p:cNvCxnSpPr>
                  <p:nvPr/>
                </p:nvCxnSpPr>
                <p:spPr>
                  <a:xfrm flipH="1">
                    <a:off x="4711692" y="5291341"/>
                    <a:ext cx="112071" cy="0"/>
                  </a:xfrm>
                  <a:prstGeom prst="line">
                    <a:avLst/>
                  </a:prstGeom>
                  <a:ln w="38100"/>
                </p:spPr>
                <p:style>
                  <a:lnRef idx="3">
                    <a:schemeClr val="dk1"/>
                  </a:lnRef>
                  <a:fillRef idx="0">
                    <a:schemeClr val="dk1"/>
                  </a:fillRef>
                  <a:effectRef idx="2">
                    <a:schemeClr val="dk1"/>
                  </a:effectRef>
                  <a:fontRef idx="minor">
                    <a:schemeClr val="tx1"/>
                  </a:fontRef>
                </p:style>
              </p:cxnSp>
              <p:sp>
                <p:nvSpPr>
                  <p:cNvPr id="83" name="矩形 82">
                    <a:extLst>
                      <a:ext uri="{FF2B5EF4-FFF2-40B4-BE49-F238E27FC236}">
                        <a16:creationId xmlns:a16="http://schemas.microsoft.com/office/drawing/2014/main" id="{C8715C02-33E8-46D4-B057-2ADE4F2439E3}"/>
                      </a:ext>
                    </a:extLst>
                  </p:cNvPr>
                  <p:cNvSpPr/>
                  <p:nvPr/>
                </p:nvSpPr>
                <p:spPr>
                  <a:xfrm>
                    <a:off x="4346047" y="5137452"/>
                    <a:ext cx="373820" cy="307777"/>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1k</a:t>
                    </a:r>
                    <a:endParaRPr lang="zh-CN" altLang="en-US" sz="1400" dirty="0">
                      <a:latin typeface="Arial" panose="020B0604020202020204" pitchFamily="34" charset="0"/>
                      <a:cs typeface="Arial" panose="020B0604020202020204" pitchFamily="34" charset="0"/>
                    </a:endParaRPr>
                  </a:p>
                </p:txBody>
              </p:sp>
              <p:cxnSp>
                <p:nvCxnSpPr>
                  <p:cNvPr id="84" name="直接连接符 83">
                    <a:extLst>
                      <a:ext uri="{FF2B5EF4-FFF2-40B4-BE49-F238E27FC236}">
                        <a16:creationId xmlns:a16="http://schemas.microsoft.com/office/drawing/2014/main" id="{D5D9A504-7BD3-4DA6-B972-918593960C7D}"/>
                      </a:ext>
                    </a:extLst>
                  </p:cNvPr>
                  <p:cNvCxnSpPr>
                    <a:cxnSpLocks/>
                  </p:cNvCxnSpPr>
                  <p:nvPr/>
                </p:nvCxnSpPr>
                <p:spPr>
                  <a:xfrm flipH="1">
                    <a:off x="4711692" y="3984057"/>
                    <a:ext cx="112071" cy="0"/>
                  </a:xfrm>
                  <a:prstGeom prst="line">
                    <a:avLst/>
                  </a:prstGeom>
                  <a:ln w="38100"/>
                </p:spPr>
                <p:style>
                  <a:lnRef idx="3">
                    <a:schemeClr val="dk1"/>
                  </a:lnRef>
                  <a:fillRef idx="0">
                    <a:schemeClr val="dk1"/>
                  </a:fillRef>
                  <a:effectRef idx="2">
                    <a:schemeClr val="dk1"/>
                  </a:effectRef>
                  <a:fontRef idx="minor">
                    <a:schemeClr val="tx1"/>
                  </a:fontRef>
                </p:style>
              </p:cxnSp>
              <p:sp>
                <p:nvSpPr>
                  <p:cNvPr id="85" name="矩形 84">
                    <a:extLst>
                      <a:ext uri="{FF2B5EF4-FFF2-40B4-BE49-F238E27FC236}">
                        <a16:creationId xmlns:a16="http://schemas.microsoft.com/office/drawing/2014/main" id="{0F2AE08C-8DE5-4514-B070-AE3CDBD7B071}"/>
                      </a:ext>
                    </a:extLst>
                  </p:cNvPr>
                  <p:cNvSpPr/>
                  <p:nvPr/>
                </p:nvSpPr>
                <p:spPr>
                  <a:xfrm>
                    <a:off x="4363160" y="3830168"/>
                    <a:ext cx="373820" cy="307777"/>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5k</a:t>
                    </a:r>
                    <a:endParaRPr lang="zh-CN" altLang="en-US" sz="1400" dirty="0">
                      <a:latin typeface="Arial" panose="020B0604020202020204" pitchFamily="34" charset="0"/>
                      <a:cs typeface="Arial" panose="020B0604020202020204" pitchFamily="34" charset="0"/>
                    </a:endParaRPr>
                  </a:p>
                </p:txBody>
              </p:sp>
            </p:grpSp>
          </p:grpSp>
          <p:sp>
            <p:nvSpPr>
              <p:cNvPr id="95" name="矩形 94">
                <a:extLst>
                  <a:ext uri="{FF2B5EF4-FFF2-40B4-BE49-F238E27FC236}">
                    <a16:creationId xmlns:a16="http://schemas.microsoft.com/office/drawing/2014/main" id="{42ACD006-45CF-4FE0-8C8D-A39AFF22E5F4}"/>
                  </a:ext>
                </a:extLst>
              </p:cNvPr>
              <p:cNvSpPr/>
              <p:nvPr/>
            </p:nvSpPr>
            <p:spPr>
              <a:xfrm>
                <a:off x="5031139" y="4473288"/>
                <a:ext cx="1883849" cy="307777"/>
              </a:xfrm>
              <a:prstGeom prst="rect">
                <a:avLst/>
              </a:prstGeom>
              <a:solidFill>
                <a:schemeClr val="bg1">
                  <a:alpha val="70000"/>
                </a:schemeClr>
              </a:solidFill>
            </p:spPr>
            <p:txBody>
              <a:bodyPr wrap="none">
                <a:spAutoFit/>
              </a:bodyPr>
              <a:lstStyle/>
              <a:p>
                <a:r>
                  <a:rPr lang="en-US" altLang="zh-CN" sz="1400" b="1" i="1" dirty="0">
                    <a:solidFill>
                      <a:srgbClr val="FF0000"/>
                    </a:solidFill>
                    <a:latin typeface="Arial" panose="020B0604020202020204" pitchFamily="34" charset="0"/>
                    <a:cs typeface="Arial" panose="020B0604020202020204" pitchFamily="34" charset="0"/>
                  </a:rPr>
                  <a:t>Load Rises Rapidly </a:t>
                </a:r>
                <a:endParaRPr lang="zh-CN" altLang="en-US" sz="1400" i="1" dirty="0"/>
              </a:p>
            </p:txBody>
          </p:sp>
        </p:grpSp>
        <p:grpSp>
          <p:nvGrpSpPr>
            <p:cNvPr id="94" name="组合 93">
              <a:extLst>
                <a:ext uri="{FF2B5EF4-FFF2-40B4-BE49-F238E27FC236}">
                  <a16:creationId xmlns:a16="http://schemas.microsoft.com/office/drawing/2014/main" id="{A054531F-AA39-4B36-9B5E-CD59591F4122}"/>
                </a:ext>
              </a:extLst>
            </p:cNvPr>
            <p:cNvGrpSpPr/>
            <p:nvPr/>
          </p:nvGrpSpPr>
          <p:grpSpPr>
            <a:xfrm>
              <a:off x="4454714" y="3795071"/>
              <a:ext cx="3282572" cy="2609151"/>
              <a:chOff x="561341" y="3689732"/>
              <a:chExt cx="3282572" cy="2609151"/>
            </a:xfrm>
          </p:grpSpPr>
          <p:grpSp>
            <p:nvGrpSpPr>
              <p:cNvPr id="51" name="组合 50">
                <a:extLst>
                  <a:ext uri="{FF2B5EF4-FFF2-40B4-BE49-F238E27FC236}">
                    <a16:creationId xmlns:a16="http://schemas.microsoft.com/office/drawing/2014/main" id="{D67542ED-8F95-4684-87A6-5C805DB7BF0C}"/>
                  </a:ext>
                </a:extLst>
              </p:cNvPr>
              <p:cNvGrpSpPr/>
              <p:nvPr/>
            </p:nvGrpSpPr>
            <p:grpSpPr>
              <a:xfrm>
                <a:off x="561341" y="3689732"/>
                <a:ext cx="3282572" cy="2609151"/>
                <a:chOff x="1286065" y="3611874"/>
                <a:chExt cx="3282572" cy="2609151"/>
              </a:xfrm>
            </p:grpSpPr>
            <p:pic>
              <p:nvPicPr>
                <p:cNvPr id="49" name="图片 48">
                  <a:extLst>
                    <a:ext uri="{FF2B5EF4-FFF2-40B4-BE49-F238E27FC236}">
                      <a16:creationId xmlns:a16="http://schemas.microsoft.com/office/drawing/2014/main" id="{F82F6F42-B3D5-45F1-BDDA-8FFEA907AC75}"/>
                    </a:ext>
                  </a:extLst>
                </p:cNvPr>
                <p:cNvPicPr>
                  <a:picLocks noChangeAspect="1"/>
                </p:cNvPicPr>
                <p:nvPr/>
              </p:nvPicPr>
              <p:blipFill>
                <a:blip r:embed="rId5"/>
                <a:stretch>
                  <a:fillRect/>
                </a:stretch>
              </p:blipFill>
              <p:spPr>
                <a:xfrm>
                  <a:off x="1286065" y="3611874"/>
                  <a:ext cx="3282572" cy="2187540"/>
                </a:xfrm>
                <a:prstGeom prst="rect">
                  <a:avLst/>
                </a:prstGeom>
              </p:spPr>
            </p:pic>
            <p:sp>
              <p:nvSpPr>
                <p:cNvPr id="50" name="矩形 49">
                  <a:extLst>
                    <a:ext uri="{FF2B5EF4-FFF2-40B4-BE49-F238E27FC236}">
                      <a16:creationId xmlns:a16="http://schemas.microsoft.com/office/drawing/2014/main" id="{07F84688-09A5-4CF1-9328-8D7DFF7FF91B}"/>
                    </a:ext>
                  </a:extLst>
                </p:cNvPr>
                <p:cNvSpPr/>
                <p:nvPr/>
              </p:nvSpPr>
              <p:spPr>
                <a:xfrm>
                  <a:off x="1586711" y="5913248"/>
                  <a:ext cx="2670859" cy="307777"/>
                </a:xfrm>
                <a:prstGeom prst="rect">
                  <a:avLst/>
                </a:prstGeom>
                <a:solidFill>
                  <a:schemeClr val="bg1"/>
                </a:solidFill>
              </p:spPr>
              <p:txBody>
                <a:bodyPr wrap="none">
                  <a:spAutoFit/>
                </a:bodyPr>
                <a:lstStyle/>
                <a:p>
                  <a:r>
                    <a:rPr lang="zh-CN" altLang="en-US" sz="1400" dirty="0">
                      <a:latin typeface="Arial" panose="020B0604020202020204" pitchFamily="34" charset="0"/>
                      <a:cs typeface="Arial" panose="020B0604020202020204" pitchFamily="34" charset="0"/>
                    </a:rPr>
                    <a:t>Lightning Network Visualization</a:t>
                  </a:r>
                </a:p>
              </p:txBody>
            </p:sp>
          </p:grpSp>
          <p:sp>
            <p:nvSpPr>
              <p:cNvPr id="88" name="椭圆 87">
                <a:extLst>
                  <a:ext uri="{FF2B5EF4-FFF2-40B4-BE49-F238E27FC236}">
                    <a16:creationId xmlns:a16="http://schemas.microsoft.com/office/drawing/2014/main" id="{7BA8E1DA-F071-4752-A287-89E298364AFD}"/>
                  </a:ext>
                </a:extLst>
              </p:cNvPr>
              <p:cNvSpPr/>
              <p:nvPr/>
            </p:nvSpPr>
            <p:spPr>
              <a:xfrm>
                <a:off x="3287688" y="4495470"/>
                <a:ext cx="288033" cy="28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a:extLst>
                  <a:ext uri="{FF2B5EF4-FFF2-40B4-BE49-F238E27FC236}">
                    <a16:creationId xmlns:a16="http://schemas.microsoft.com/office/drawing/2014/main" id="{58C2D71C-8278-4FE2-9818-8052F9127D9D}"/>
                  </a:ext>
                </a:extLst>
              </p:cNvPr>
              <p:cNvSpPr/>
              <p:nvPr/>
            </p:nvSpPr>
            <p:spPr>
              <a:xfrm>
                <a:off x="1754423" y="4912821"/>
                <a:ext cx="288033" cy="28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a:extLst>
                  <a:ext uri="{FF2B5EF4-FFF2-40B4-BE49-F238E27FC236}">
                    <a16:creationId xmlns:a16="http://schemas.microsoft.com/office/drawing/2014/main" id="{7147F58C-CCC3-4BD5-A730-91841AFA07BE}"/>
                  </a:ext>
                </a:extLst>
              </p:cNvPr>
              <p:cNvSpPr/>
              <p:nvPr/>
            </p:nvSpPr>
            <p:spPr>
              <a:xfrm>
                <a:off x="1120342" y="4343139"/>
                <a:ext cx="288033" cy="28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a:extLst>
                  <a:ext uri="{FF2B5EF4-FFF2-40B4-BE49-F238E27FC236}">
                    <a16:creationId xmlns:a16="http://schemas.microsoft.com/office/drawing/2014/main" id="{7EEEE0E7-0D73-4A39-A52B-1418FDCC5D18}"/>
                  </a:ext>
                </a:extLst>
              </p:cNvPr>
              <p:cNvSpPr/>
              <p:nvPr/>
            </p:nvSpPr>
            <p:spPr>
              <a:xfrm>
                <a:off x="1553261" y="4437521"/>
                <a:ext cx="1585690" cy="307777"/>
              </a:xfrm>
              <a:prstGeom prst="rect">
                <a:avLst/>
              </a:prstGeom>
              <a:solidFill>
                <a:schemeClr val="bg1">
                  <a:alpha val="60000"/>
                </a:schemeClr>
              </a:solidFill>
            </p:spPr>
            <p:txBody>
              <a:bodyPr wrap="none">
                <a:spAutoFit/>
              </a:bodyPr>
              <a:lstStyle/>
              <a:p>
                <a:r>
                  <a:rPr lang="en-US" altLang="zh-CN" sz="1400" b="1" i="1" dirty="0">
                    <a:solidFill>
                      <a:srgbClr val="FF0000"/>
                    </a:solidFill>
                    <a:latin typeface="Arial" panose="020B0604020202020204" pitchFamily="34" charset="0"/>
                    <a:cs typeface="Arial" panose="020B0604020202020204" pitchFamily="34" charset="0"/>
                  </a:rPr>
                  <a:t>Load Imbalance </a:t>
                </a:r>
                <a:endParaRPr lang="zh-CN" altLang="en-US" sz="1400" i="1" dirty="0"/>
              </a:p>
            </p:txBody>
          </p:sp>
        </p:grpSp>
        <p:sp>
          <p:nvSpPr>
            <p:cNvPr id="216" name="矩形 215">
              <a:extLst>
                <a:ext uri="{FF2B5EF4-FFF2-40B4-BE49-F238E27FC236}">
                  <a16:creationId xmlns:a16="http://schemas.microsoft.com/office/drawing/2014/main" id="{8884D615-CE57-48BC-A981-07DCF314C205}"/>
                </a:ext>
              </a:extLst>
            </p:cNvPr>
            <p:cNvSpPr/>
            <p:nvPr/>
          </p:nvSpPr>
          <p:spPr>
            <a:xfrm>
              <a:off x="9003198" y="6092956"/>
              <a:ext cx="1946367" cy="307777"/>
            </a:xfrm>
            <a:prstGeom prst="rect">
              <a:avLst/>
            </a:prstGeom>
            <a:solidFill>
              <a:schemeClr val="bg1"/>
            </a:solidFill>
          </p:spPr>
          <p:txBody>
            <a:bodyPr wrap="none">
              <a:spAutoFit/>
            </a:bodyPr>
            <a:lstStyle/>
            <a:p>
              <a:r>
                <a:rPr lang="en-US" altLang="zh-CN" sz="1400" dirty="0">
                  <a:latin typeface="Arial" panose="020B0604020202020204" pitchFamily="34" charset="0"/>
                  <a:cs typeface="Arial" panose="020B0604020202020204" pitchFamily="34" charset="0"/>
                </a:rPr>
                <a:t>Source Routing Crash</a:t>
              </a:r>
              <a:endParaRPr lang="zh-CN" altLang="en-US" sz="1400" dirty="0">
                <a:latin typeface="Arial" panose="020B0604020202020204" pitchFamily="34" charset="0"/>
                <a:cs typeface="Arial" panose="020B0604020202020204" pitchFamily="34" charset="0"/>
              </a:endParaRPr>
            </a:p>
          </p:txBody>
        </p:sp>
        <p:sp>
          <p:nvSpPr>
            <p:cNvPr id="126" name="椭圆 125">
              <a:extLst>
                <a:ext uri="{FF2B5EF4-FFF2-40B4-BE49-F238E27FC236}">
                  <a16:creationId xmlns:a16="http://schemas.microsoft.com/office/drawing/2014/main" id="{B08DDB2B-43D2-44E9-BFD1-6732B5C33C3A}"/>
                </a:ext>
              </a:extLst>
            </p:cNvPr>
            <p:cNvSpPr/>
            <p:nvPr/>
          </p:nvSpPr>
          <p:spPr bwMode="auto">
            <a:xfrm>
              <a:off x="8397766" y="5233883"/>
              <a:ext cx="314666" cy="305326"/>
            </a:xfrm>
            <a:prstGeom prst="ellipse">
              <a:avLst/>
            </a:prstGeom>
            <a:solidFill>
              <a:srgbClr val="003E81"/>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27" name="椭圆 126">
              <a:extLst>
                <a:ext uri="{FF2B5EF4-FFF2-40B4-BE49-F238E27FC236}">
                  <a16:creationId xmlns:a16="http://schemas.microsoft.com/office/drawing/2014/main" id="{1267D909-6E04-4571-ABE3-4B19AC84BEEA}"/>
                </a:ext>
              </a:extLst>
            </p:cNvPr>
            <p:cNvSpPr/>
            <p:nvPr/>
          </p:nvSpPr>
          <p:spPr bwMode="auto">
            <a:xfrm>
              <a:off x="8810544" y="5640172"/>
              <a:ext cx="314666" cy="305326"/>
            </a:xfrm>
            <a:prstGeom prst="ellipse">
              <a:avLst/>
            </a:prstGeom>
            <a:solidFill>
              <a:srgbClr val="003E81"/>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4" name="椭圆 103">
              <a:extLst>
                <a:ext uri="{FF2B5EF4-FFF2-40B4-BE49-F238E27FC236}">
                  <a16:creationId xmlns:a16="http://schemas.microsoft.com/office/drawing/2014/main" id="{341DCF98-6055-416D-BCCE-078B2AFE8205}"/>
                </a:ext>
              </a:extLst>
            </p:cNvPr>
            <p:cNvSpPr/>
            <p:nvPr/>
          </p:nvSpPr>
          <p:spPr bwMode="auto">
            <a:xfrm>
              <a:off x="10801350" y="4242345"/>
              <a:ext cx="314666" cy="305326"/>
            </a:xfrm>
            <a:prstGeom prst="ellipse">
              <a:avLst/>
            </a:prstGeom>
            <a:solidFill>
              <a:srgbClr val="00B050"/>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5" name="椭圆 104">
              <a:extLst>
                <a:ext uri="{FF2B5EF4-FFF2-40B4-BE49-F238E27FC236}">
                  <a16:creationId xmlns:a16="http://schemas.microsoft.com/office/drawing/2014/main" id="{217569AB-5A85-4065-ADDF-1471398AEF7E}"/>
                </a:ext>
              </a:extLst>
            </p:cNvPr>
            <p:cNvSpPr/>
            <p:nvPr/>
          </p:nvSpPr>
          <p:spPr bwMode="auto">
            <a:xfrm>
              <a:off x="11132722" y="5198902"/>
              <a:ext cx="314666" cy="305326"/>
            </a:xfrm>
            <a:prstGeom prst="ellipse">
              <a:avLst/>
            </a:prstGeom>
            <a:solidFill>
              <a:srgbClr val="00B050"/>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6" name="椭圆 105">
              <a:extLst>
                <a:ext uri="{FF2B5EF4-FFF2-40B4-BE49-F238E27FC236}">
                  <a16:creationId xmlns:a16="http://schemas.microsoft.com/office/drawing/2014/main" id="{55987E23-2432-4268-9722-CC8C845E6D6D}"/>
                </a:ext>
              </a:extLst>
            </p:cNvPr>
            <p:cNvSpPr/>
            <p:nvPr/>
          </p:nvSpPr>
          <p:spPr bwMode="auto">
            <a:xfrm>
              <a:off x="10770886" y="5630247"/>
              <a:ext cx="314666" cy="305326"/>
            </a:xfrm>
            <a:prstGeom prst="ellipse">
              <a:avLst/>
            </a:prstGeom>
            <a:solidFill>
              <a:srgbClr val="00B050"/>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34" name="图片 133">
              <a:extLst>
                <a:ext uri="{FF2B5EF4-FFF2-40B4-BE49-F238E27FC236}">
                  <a16:creationId xmlns:a16="http://schemas.microsoft.com/office/drawing/2014/main" id="{4F90B34D-7053-4731-9B1E-4C3101AE4213}"/>
                </a:ext>
              </a:extLst>
            </p:cNvPr>
            <p:cNvPicPr>
              <a:picLocks noChangeAspect="1"/>
            </p:cNvPicPr>
            <p:nvPr/>
          </p:nvPicPr>
          <p:blipFill>
            <a:blip r:embed="rId6"/>
            <a:stretch>
              <a:fillRect/>
            </a:stretch>
          </p:blipFill>
          <p:spPr>
            <a:xfrm>
              <a:off x="9499343" y="5159740"/>
              <a:ext cx="378142" cy="286758"/>
            </a:xfrm>
            <a:prstGeom prst="rect">
              <a:avLst/>
            </a:prstGeom>
          </p:spPr>
        </p:pic>
        <p:pic>
          <p:nvPicPr>
            <p:cNvPr id="177" name="图片 176">
              <a:extLst>
                <a:ext uri="{FF2B5EF4-FFF2-40B4-BE49-F238E27FC236}">
                  <a16:creationId xmlns:a16="http://schemas.microsoft.com/office/drawing/2014/main" id="{94D97A8D-4B95-46B4-94F3-23B13124C271}"/>
                </a:ext>
              </a:extLst>
            </p:cNvPr>
            <p:cNvPicPr>
              <a:picLocks noChangeAspect="1"/>
            </p:cNvPicPr>
            <p:nvPr/>
          </p:nvPicPr>
          <p:blipFill>
            <a:blip r:embed="rId6"/>
            <a:stretch>
              <a:fillRect/>
            </a:stretch>
          </p:blipFill>
          <p:spPr>
            <a:xfrm>
              <a:off x="10075279" y="5170187"/>
              <a:ext cx="378142" cy="286758"/>
            </a:xfrm>
            <a:prstGeom prst="rect">
              <a:avLst/>
            </a:prstGeom>
          </p:spPr>
        </p:pic>
        <p:cxnSp>
          <p:nvCxnSpPr>
            <p:cNvPr id="176" name="直接连接符 175">
              <a:extLst>
                <a:ext uri="{FF2B5EF4-FFF2-40B4-BE49-F238E27FC236}">
                  <a16:creationId xmlns:a16="http://schemas.microsoft.com/office/drawing/2014/main" id="{0D90E2CB-4229-4CA4-98EB-5292B8BF3F43}"/>
                </a:ext>
              </a:extLst>
            </p:cNvPr>
            <p:cNvCxnSpPr>
              <a:cxnSpLocks/>
              <a:endCxn id="134" idx="0"/>
            </p:cNvCxnSpPr>
            <p:nvPr/>
          </p:nvCxnSpPr>
          <p:spPr>
            <a:xfrm flipH="1">
              <a:off x="9688414" y="4849988"/>
              <a:ext cx="278155" cy="309752"/>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a:extLst>
                <a:ext uri="{FF2B5EF4-FFF2-40B4-BE49-F238E27FC236}">
                  <a16:creationId xmlns:a16="http://schemas.microsoft.com/office/drawing/2014/main" id="{81C6039D-7611-4FF4-8F1E-97319FBF2B90}"/>
                </a:ext>
              </a:extLst>
            </p:cNvPr>
            <p:cNvCxnSpPr>
              <a:cxnSpLocks/>
              <a:endCxn id="177" idx="0"/>
            </p:cNvCxnSpPr>
            <p:nvPr/>
          </p:nvCxnSpPr>
          <p:spPr>
            <a:xfrm>
              <a:off x="9966569" y="4849988"/>
              <a:ext cx="297781" cy="320199"/>
            </a:xfrm>
            <a:prstGeom prst="line">
              <a:avLst/>
            </a:prstGeom>
          </p:spPr>
          <p:style>
            <a:lnRef idx="3">
              <a:schemeClr val="dk1"/>
            </a:lnRef>
            <a:fillRef idx="0">
              <a:schemeClr val="dk1"/>
            </a:fillRef>
            <a:effectRef idx="2">
              <a:schemeClr val="dk1"/>
            </a:effectRef>
            <a:fontRef idx="minor">
              <a:schemeClr val="tx1"/>
            </a:fontRef>
          </p:style>
        </p:cxnSp>
        <p:cxnSp>
          <p:nvCxnSpPr>
            <p:cNvPr id="183" name="直接连接符 182">
              <a:extLst>
                <a:ext uri="{FF2B5EF4-FFF2-40B4-BE49-F238E27FC236}">
                  <a16:creationId xmlns:a16="http://schemas.microsoft.com/office/drawing/2014/main" id="{B50B1193-E2A9-4054-8CDC-4DE689C6F86D}"/>
                </a:ext>
              </a:extLst>
            </p:cNvPr>
            <p:cNvCxnSpPr>
              <a:cxnSpLocks/>
              <a:stCxn id="177" idx="0"/>
              <a:endCxn id="134" idx="0"/>
            </p:cNvCxnSpPr>
            <p:nvPr/>
          </p:nvCxnSpPr>
          <p:spPr>
            <a:xfrm flipH="1" flipV="1">
              <a:off x="9688414" y="5159740"/>
              <a:ext cx="575936" cy="10447"/>
            </a:xfrm>
            <a:prstGeom prst="line">
              <a:avLst/>
            </a:prstGeom>
          </p:spPr>
          <p:style>
            <a:lnRef idx="3">
              <a:schemeClr val="dk1"/>
            </a:lnRef>
            <a:fillRef idx="0">
              <a:schemeClr val="dk1"/>
            </a:fillRef>
            <a:effectRef idx="2">
              <a:schemeClr val="dk1"/>
            </a:effectRef>
            <a:fontRef idx="minor">
              <a:schemeClr val="tx1"/>
            </a:fontRef>
          </p:style>
        </p:cxnSp>
        <p:cxnSp>
          <p:nvCxnSpPr>
            <p:cNvPr id="188" name="直接箭头连接符 187">
              <a:extLst>
                <a:ext uri="{FF2B5EF4-FFF2-40B4-BE49-F238E27FC236}">
                  <a16:creationId xmlns:a16="http://schemas.microsoft.com/office/drawing/2014/main" id="{3E176002-851F-45FE-97DB-2A7A887DF4DB}"/>
                </a:ext>
              </a:extLst>
            </p:cNvPr>
            <p:cNvCxnSpPr>
              <a:cxnSpLocks/>
              <a:stCxn id="126" idx="6"/>
              <a:endCxn id="134" idx="2"/>
            </p:cNvCxnSpPr>
            <p:nvPr/>
          </p:nvCxnSpPr>
          <p:spPr>
            <a:xfrm>
              <a:off x="8712432" y="5386546"/>
              <a:ext cx="975982" cy="59952"/>
            </a:xfrm>
            <a:prstGeom prst="straightConnector1">
              <a:avLst/>
            </a:prstGeom>
            <a:ln>
              <a:solidFill>
                <a:srgbClr val="0000FF"/>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193" name="直接箭头连接符 192">
              <a:extLst>
                <a:ext uri="{FF2B5EF4-FFF2-40B4-BE49-F238E27FC236}">
                  <a16:creationId xmlns:a16="http://schemas.microsoft.com/office/drawing/2014/main" id="{E37508F7-A545-41E9-8676-45D7054614AA}"/>
                </a:ext>
              </a:extLst>
            </p:cNvPr>
            <p:cNvCxnSpPr>
              <a:cxnSpLocks/>
              <a:stCxn id="127" idx="6"/>
              <a:endCxn id="134" idx="2"/>
            </p:cNvCxnSpPr>
            <p:nvPr/>
          </p:nvCxnSpPr>
          <p:spPr>
            <a:xfrm flipV="1">
              <a:off x="9125210" y="5446498"/>
              <a:ext cx="563204" cy="346337"/>
            </a:xfrm>
            <a:prstGeom prst="straightConnector1">
              <a:avLst/>
            </a:prstGeom>
            <a:ln>
              <a:solidFill>
                <a:srgbClr val="0000FF"/>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200" name="直接箭头连接符 199">
              <a:extLst>
                <a:ext uri="{FF2B5EF4-FFF2-40B4-BE49-F238E27FC236}">
                  <a16:creationId xmlns:a16="http://schemas.microsoft.com/office/drawing/2014/main" id="{7CC4ECFD-D479-46C6-B928-3758524F2679}"/>
                </a:ext>
              </a:extLst>
            </p:cNvPr>
            <p:cNvCxnSpPr>
              <a:cxnSpLocks/>
              <a:stCxn id="104" idx="2"/>
            </p:cNvCxnSpPr>
            <p:nvPr/>
          </p:nvCxnSpPr>
          <p:spPr>
            <a:xfrm flipH="1">
              <a:off x="9966569" y="4395008"/>
              <a:ext cx="834781" cy="168222"/>
            </a:xfrm>
            <a:prstGeom prst="straightConnector1">
              <a:avLst/>
            </a:prstGeom>
            <a:ln>
              <a:solidFill>
                <a:srgbClr val="00B05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204" name="直接箭头连接符 203">
              <a:extLst>
                <a:ext uri="{FF2B5EF4-FFF2-40B4-BE49-F238E27FC236}">
                  <a16:creationId xmlns:a16="http://schemas.microsoft.com/office/drawing/2014/main" id="{CDD45247-19BC-4F6F-BD35-77FBAFA38963}"/>
                </a:ext>
              </a:extLst>
            </p:cNvPr>
            <p:cNvCxnSpPr>
              <a:cxnSpLocks/>
              <a:stCxn id="105" idx="2"/>
              <a:endCxn id="177" idx="2"/>
            </p:cNvCxnSpPr>
            <p:nvPr/>
          </p:nvCxnSpPr>
          <p:spPr>
            <a:xfrm flipH="1">
              <a:off x="10264350" y="5351565"/>
              <a:ext cx="868372" cy="105380"/>
            </a:xfrm>
            <a:prstGeom prst="straightConnector1">
              <a:avLst/>
            </a:prstGeom>
            <a:ln>
              <a:solidFill>
                <a:srgbClr val="00B05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207" name="直接箭头连接符 206">
              <a:extLst>
                <a:ext uri="{FF2B5EF4-FFF2-40B4-BE49-F238E27FC236}">
                  <a16:creationId xmlns:a16="http://schemas.microsoft.com/office/drawing/2014/main" id="{7DB8008C-F1A9-487E-AFBF-4A30ED1C7B7F}"/>
                </a:ext>
              </a:extLst>
            </p:cNvPr>
            <p:cNvCxnSpPr>
              <a:cxnSpLocks/>
              <a:stCxn id="106" idx="2"/>
              <a:endCxn id="177" idx="2"/>
            </p:cNvCxnSpPr>
            <p:nvPr/>
          </p:nvCxnSpPr>
          <p:spPr>
            <a:xfrm flipH="1" flipV="1">
              <a:off x="10264350" y="5456945"/>
              <a:ext cx="506536" cy="325965"/>
            </a:xfrm>
            <a:prstGeom prst="straightConnector1">
              <a:avLst/>
            </a:prstGeom>
            <a:ln>
              <a:solidFill>
                <a:srgbClr val="00B050"/>
              </a:solidFill>
              <a:headEnd type="none"/>
              <a:tailEnd type="none"/>
            </a:ln>
          </p:spPr>
          <p:style>
            <a:lnRef idx="3">
              <a:schemeClr val="accent2"/>
            </a:lnRef>
            <a:fillRef idx="0">
              <a:schemeClr val="accent2"/>
            </a:fillRef>
            <a:effectRef idx="2">
              <a:schemeClr val="accent2"/>
            </a:effectRef>
            <a:fontRef idx="minor">
              <a:schemeClr val="tx1"/>
            </a:fontRef>
          </p:style>
        </p:cxnSp>
        <p:sp>
          <p:nvSpPr>
            <p:cNvPr id="211" name="矩形 210">
              <a:extLst>
                <a:ext uri="{FF2B5EF4-FFF2-40B4-BE49-F238E27FC236}">
                  <a16:creationId xmlns:a16="http://schemas.microsoft.com/office/drawing/2014/main" id="{4AC3D99D-CC57-4BD5-816D-2CD96233C3F1}"/>
                </a:ext>
              </a:extLst>
            </p:cNvPr>
            <p:cNvSpPr/>
            <p:nvPr/>
          </p:nvSpPr>
          <p:spPr>
            <a:xfrm>
              <a:off x="7925181" y="4188385"/>
              <a:ext cx="764953" cy="338554"/>
            </a:xfrm>
            <a:prstGeom prst="rect">
              <a:avLst/>
            </a:prstGeom>
          </p:spPr>
          <p:txBody>
            <a:bodyPr wrap="none">
              <a:spAutoFit/>
            </a:bodyPr>
            <a:lstStyle/>
            <a:p>
              <a:r>
                <a:rPr lang="en-US" altLang="zh-CN" sz="1600" b="1" i="1" dirty="0">
                  <a:solidFill>
                    <a:srgbClr val="FF0000"/>
                  </a:solidFill>
                  <a:latin typeface="Arial" panose="020B0604020202020204" pitchFamily="34" charset="0"/>
                  <a:cs typeface="Arial" panose="020B0604020202020204" pitchFamily="34" charset="0"/>
                </a:rPr>
                <a:t>Crash</a:t>
              </a:r>
              <a:endParaRPr lang="zh-CN" altLang="en-US" sz="1600" b="1" i="1" dirty="0">
                <a:solidFill>
                  <a:srgbClr val="FF0000"/>
                </a:solidFill>
                <a:latin typeface="Arial" panose="020B0604020202020204" pitchFamily="34" charset="0"/>
                <a:cs typeface="Arial" panose="020B0604020202020204" pitchFamily="34" charset="0"/>
              </a:endParaRPr>
            </a:p>
          </p:txBody>
        </p:sp>
        <p:sp>
          <p:nvSpPr>
            <p:cNvPr id="220" name="椭圆 219">
              <a:extLst>
                <a:ext uri="{FF2B5EF4-FFF2-40B4-BE49-F238E27FC236}">
                  <a16:creationId xmlns:a16="http://schemas.microsoft.com/office/drawing/2014/main" id="{325302A7-9A6D-42C4-A656-2E1AFBF53A42}"/>
                </a:ext>
              </a:extLst>
            </p:cNvPr>
            <p:cNvSpPr/>
            <p:nvPr/>
          </p:nvSpPr>
          <p:spPr bwMode="auto">
            <a:xfrm>
              <a:off x="10474404" y="4060910"/>
              <a:ext cx="314666" cy="305326"/>
            </a:xfrm>
            <a:prstGeom prst="ellipse">
              <a:avLst/>
            </a:prstGeom>
            <a:solidFill>
              <a:srgbClr val="00B050"/>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28" name="椭圆 227">
              <a:extLst>
                <a:ext uri="{FF2B5EF4-FFF2-40B4-BE49-F238E27FC236}">
                  <a16:creationId xmlns:a16="http://schemas.microsoft.com/office/drawing/2014/main" id="{B5B85611-0FB5-418E-8650-8B537533895C}"/>
                </a:ext>
              </a:extLst>
            </p:cNvPr>
            <p:cNvSpPr/>
            <p:nvPr/>
          </p:nvSpPr>
          <p:spPr bwMode="auto">
            <a:xfrm>
              <a:off x="11065676" y="4469871"/>
              <a:ext cx="314666" cy="305326"/>
            </a:xfrm>
            <a:prstGeom prst="ellipse">
              <a:avLst/>
            </a:prstGeom>
            <a:solidFill>
              <a:srgbClr val="00B050"/>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29" name="椭圆 228">
              <a:extLst>
                <a:ext uri="{FF2B5EF4-FFF2-40B4-BE49-F238E27FC236}">
                  <a16:creationId xmlns:a16="http://schemas.microsoft.com/office/drawing/2014/main" id="{44FF8D19-612E-4B6E-B09C-AD1EFC09775B}"/>
                </a:ext>
              </a:extLst>
            </p:cNvPr>
            <p:cNvSpPr/>
            <p:nvPr/>
          </p:nvSpPr>
          <p:spPr bwMode="auto">
            <a:xfrm>
              <a:off x="10126132" y="3955587"/>
              <a:ext cx="314666" cy="305326"/>
            </a:xfrm>
            <a:prstGeom prst="ellipse">
              <a:avLst/>
            </a:prstGeom>
            <a:solidFill>
              <a:srgbClr val="00B050"/>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30" name="椭圆 229">
              <a:extLst>
                <a:ext uri="{FF2B5EF4-FFF2-40B4-BE49-F238E27FC236}">
                  <a16:creationId xmlns:a16="http://schemas.microsoft.com/office/drawing/2014/main" id="{22F42D62-3316-4A9A-AFE2-8C32BD76E475}"/>
                </a:ext>
              </a:extLst>
            </p:cNvPr>
            <p:cNvSpPr/>
            <p:nvPr/>
          </p:nvSpPr>
          <p:spPr bwMode="auto">
            <a:xfrm>
              <a:off x="8401837" y="4549874"/>
              <a:ext cx="314666" cy="305326"/>
            </a:xfrm>
            <a:prstGeom prst="ellipse">
              <a:avLst/>
            </a:prstGeom>
            <a:solidFill>
              <a:srgbClr val="003E81"/>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31" name="椭圆 230">
              <a:extLst>
                <a:ext uri="{FF2B5EF4-FFF2-40B4-BE49-F238E27FC236}">
                  <a16:creationId xmlns:a16="http://schemas.microsoft.com/office/drawing/2014/main" id="{92ED987B-FD0E-4801-9C39-1F6BF34FA5EE}"/>
                </a:ext>
              </a:extLst>
            </p:cNvPr>
            <p:cNvSpPr/>
            <p:nvPr/>
          </p:nvSpPr>
          <p:spPr bwMode="auto">
            <a:xfrm>
              <a:off x="9340557" y="3942314"/>
              <a:ext cx="314666" cy="305326"/>
            </a:xfrm>
            <a:prstGeom prst="ellipse">
              <a:avLst/>
            </a:prstGeom>
            <a:solidFill>
              <a:srgbClr val="003E81"/>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33" name="椭圆 232">
              <a:extLst>
                <a:ext uri="{FF2B5EF4-FFF2-40B4-BE49-F238E27FC236}">
                  <a16:creationId xmlns:a16="http://schemas.microsoft.com/office/drawing/2014/main" id="{3947D973-599F-485A-BD55-6E67ECC259F5}"/>
                </a:ext>
              </a:extLst>
            </p:cNvPr>
            <p:cNvSpPr/>
            <p:nvPr/>
          </p:nvSpPr>
          <p:spPr bwMode="auto">
            <a:xfrm>
              <a:off x="8998897" y="4038098"/>
              <a:ext cx="314666" cy="305326"/>
            </a:xfrm>
            <a:prstGeom prst="ellipse">
              <a:avLst/>
            </a:prstGeom>
            <a:solidFill>
              <a:srgbClr val="003E81"/>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cxnSp>
          <p:nvCxnSpPr>
            <p:cNvPr id="238" name="直接箭头连接符 237">
              <a:extLst>
                <a:ext uri="{FF2B5EF4-FFF2-40B4-BE49-F238E27FC236}">
                  <a16:creationId xmlns:a16="http://schemas.microsoft.com/office/drawing/2014/main" id="{A6FF7AF6-69D1-4FBD-91F2-6933B84C80F4}"/>
                </a:ext>
              </a:extLst>
            </p:cNvPr>
            <p:cNvCxnSpPr>
              <a:cxnSpLocks/>
              <a:stCxn id="228" idx="2"/>
            </p:cNvCxnSpPr>
            <p:nvPr/>
          </p:nvCxnSpPr>
          <p:spPr>
            <a:xfrm flipH="1" flipV="1">
              <a:off x="9966569" y="4563230"/>
              <a:ext cx="1099107" cy="59304"/>
            </a:xfrm>
            <a:prstGeom prst="straightConnector1">
              <a:avLst/>
            </a:prstGeom>
            <a:ln>
              <a:solidFill>
                <a:srgbClr val="00B05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242" name="直接箭头连接符 241">
              <a:extLst>
                <a:ext uri="{FF2B5EF4-FFF2-40B4-BE49-F238E27FC236}">
                  <a16:creationId xmlns:a16="http://schemas.microsoft.com/office/drawing/2014/main" id="{DD565980-6F63-4006-89F5-EF32E48A9876}"/>
                </a:ext>
              </a:extLst>
            </p:cNvPr>
            <p:cNvCxnSpPr>
              <a:cxnSpLocks/>
              <a:stCxn id="220" idx="3"/>
            </p:cNvCxnSpPr>
            <p:nvPr/>
          </p:nvCxnSpPr>
          <p:spPr>
            <a:xfrm flipH="1">
              <a:off x="9966569" y="4321522"/>
              <a:ext cx="553917" cy="241708"/>
            </a:xfrm>
            <a:prstGeom prst="straightConnector1">
              <a:avLst/>
            </a:prstGeom>
            <a:ln>
              <a:solidFill>
                <a:srgbClr val="00B05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245" name="直接箭头连接符 244">
              <a:extLst>
                <a:ext uri="{FF2B5EF4-FFF2-40B4-BE49-F238E27FC236}">
                  <a16:creationId xmlns:a16="http://schemas.microsoft.com/office/drawing/2014/main" id="{856D68F1-501B-4E8C-879D-D391E7A05653}"/>
                </a:ext>
              </a:extLst>
            </p:cNvPr>
            <p:cNvCxnSpPr>
              <a:cxnSpLocks/>
              <a:stCxn id="229" idx="4"/>
            </p:cNvCxnSpPr>
            <p:nvPr/>
          </p:nvCxnSpPr>
          <p:spPr>
            <a:xfrm flipH="1">
              <a:off x="9966569" y="4260913"/>
              <a:ext cx="316896" cy="302317"/>
            </a:xfrm>
            <a:prstGeom prst="straightConnector1">
              <a:avLst/>
            </a:prstGeom>
            <a:ln>
              <a:solidFill>
                <a:srgbClr val="00B05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248" name="直接箭头连接符 247">
              <a:extLst>
                <a:ext uri="{FF2B5EF4-FFF2-40B4-BE49-F238E27FC236}">
                  <a16:creationId xmlns:a16="http://schemas.microsoft.com/office/drawing/2014/main" id="{770A101B-B3EF-409E-B90A-582772EF5AE1}"/>
                </a:ext>
              </a:extLst>
            </p:cNvPr>
            <p:cNvCxnSpPr>
              <a:cxnSpLocks/>
              <a:stCxn id="230" idx="6"/>
            </p:cNvCxnSpPr>
            <p:nvPr/>
          </p:nvCxnSpPr>
          <p:spPr>
            <a:xfrm flipV="1">
              <a:off x="8716503" y="4563230"/>
              <a:ext cx="1250066" cy="139307"/>
            </a:xfrm>
            <a:prstGeom prst="straightConnector1">
              <a:avLst/>
            </a:prstGeom>
            <a:ln>
              <a:solidFill>
                <a:srgbClr val="0000FF"/>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251" name="直接箭头连接符 250">
              <a:extLst>
                <a:ext uri="{FF2B5EF4-FFF2-40B4-BE49-F238E27FC236}">
                  <a16:creationId xmlns:a16="http://schemas.microsoft.com/office/drawing/2014/main" id="{9E160DAF-AFBE-444F-893F-D0FB03DA2FE9}"/>
                </a:ext>
              </a:extLst>
            </p:cNvPr>
            <p:cNvCxnSpPr>
              <a:cxnSpLocks/>
            </p:cNvCxnSpPr>
            <p:nvPr/>
          </p:nvCxnSpPr>
          <p:spPr>
            <a:xfrm>
              <a:off x="8851756" y="4421461"/>
              <a:ext cx="1114813" cy="141769"/>
            </a:xfrm>
            <a:prstGeom prst="straightConnector1">
              <a:avLst/>
            </a:prstGeom>
            <a:ln>
              <a:solidFill>
                <a:srgbClr val="0000FF"/>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254" name="直接箭头连接符 253">
              <a:extLst>
                <a:ext uri="{FF2B5EF4-FFF2-40B4-BE49-F238E27FC236}">
                  <a16:creationId xmlns:a16="http://schemas.microsoft.com/office/drawing/2014/main" id="{5B71E4DE-A94A-46D3-8EE8-2119DEBF80FF}"/>
                </a:ext>
              </a:extLst>
            </p:cNvPr>
            <p:cNvCxnSpPr>
              <a:cxnSpLocks/>
              <a:stCxn id="233" idx="5"/>
            </p:cNvCxnSpPr>
            <p:nvPr/>
          </p:nvCxnSpPr>
          <p:spPr>
            <a:xfrm>
              <a:off x="9267481" y="4298710"/>
              <a:ext cx="699088" cy="264520"/>
            </a:xfrm>
            <a:prstGeom prst="straightConnector1">
              <a:avLst/>
            </a:prstGeom>
            <a:ln>
              <a:solidFill>
                <a:srgbClr val="0000FF"/>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257" name="直接箭头连接符 256">
              <a:extLst>
                <a:ext uri="{FF2B5EF4-FFF2-40B4-BE49-F238E27FC236}">
                  <a16:creationId xmlns:a16="http://schemas.microsoft.com/office/drawing/2014/main" id="{27BD1E1A-8A70-4161-9EBA-3E270189CE29}"/>
                </a:ext>
              </a:extLst>
            </p:cNvPr>
            <p:cNvCxnSpPr>
              <a:cxnSpLocks/>
              <a:stCxn id="231" idx="4"/>
            </p:cNvCxnSpPr>
            <p:nvPr/>
          </p:nvCxnSpPr>
          <p:spPr>
            <a:xfrm>
              <a:off x="9497890" y="4247640"/>
              <a:ext cx="468679" cy="315590"/>
            </a:xfrm>
            <a:prstGeom prst="straightConnector1">
              <a:avLst/>
            </a:prstGeom>
            <a:ln>
              <a:solidFill>
                <a:srgbClr val="0000FF"/>
              </a:solidFill>
              <a:headEnd type="none"/>
              <a:tailEnd type="none"/>
            </a:ln>
          </p:spPr>
          <p:style>
            <a:lnRef idx="3">
              <a:schemeClr val="accent2"/>
            </a:lnRef>
            <a:fillRef idx="0">
              <a:schemeClr val="accent2"/>
            </a:fillRef>
            <a:effectRef idx="2">
              <a:schemeClr val="accent2"/>
            </a:effectRef>
            <a:fontRef idx="minor">
              <a:schemeClr val="tx1"/>
            </a:fontRef>
          </p:style>
        </p:cxnSp>
        <p:pic>
          <p:nvPicPr>
            <p:cNvPr id="210" name="图形 209">
              <a:extLst>
                <a:ext uri="{FF2B5EF4-FFF2-40B4-BE49-F238E27FC236}">
                  <a16:creationId xmlns:a16="http://schemas.microsoft.com/office/drawing/2014/main" id="{9EF67B02-FA6C-4757-AA73-B00910526C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01827" y="4078705"/>
              <a:ext cx="652107" cy="652107"/>
            </a:xfrm>
            <a:prstGeom prst="rect">
              <a:avLst/>
            </a:prstGeom>
          </p:spPr>
        </p:pic>
        <p:sp>
          <p:nvSpPr>
            <p:cNvPr id="208" name="箭头: 右 207">
              <a:extLst>
                <a:ext uri="{FF2B5EF4-FFF2-40B4-BE49-F238E27FC236}">
                  <a16:creationId xmlns:a16="http://schemas.microsoft.com/office/drawing/2014/main" id="{7856426C-37E4-453F-BA37-E75AAA4E799A}"/>
                </a:ext>
              </a:extLst>
            </p:cNvPr>
            <p:cNvSpPr/>
            <p:nvPr/>
          </p:nvSpPr>
          <p:spPr>
            <a:xfrm rot="615044">
              <a:off x="9035984" y="4395805"/>
              <a:ext cx="808723" cy="3037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0" name="矩形 269">
              <a:extLst>
                <a:ext uri="{FF2B5EF4-FFF2-40B4-BE49-F238E27FC236}">
                  <a16:creationId xmlns:a16="http://schemas.microsoft.com/office/drawing/2014/main" id="{32B4EA0F-E477-4597-9F83-6E20A47B6C22}"/>
                </a:ext>
              </a:extLst>
            </p:cNvPr>
            <p:cNvSpPr/>
            <p:nvPr/>
          </p:nvSpPr>
          <p:spPr>
            <a:xfrm>
              <a:off x="8787133" y="4833203"/>
              <a:ext cx="3070071" cy="307777"/>
            </a:xfrm>
            <a:prstGeom prst="rect">
              <a:avLst/>
            </a:prstGeom>
            <a:solidFill>
              <a:schemeClr val="bg1">
                <a:alpha val="70000"/>
              </a:schemeClr>
            </a:solidFill>
          </p:spPr>
          <p:txBody>
            <a:bodyPr wrap="square">
              <a:spAutoFit/>
            </a:bodyPr>
            <a:lstStyle/>
            <a:p>
              <a:r>
                <a:rPr lang="en-US" altLang="zh-CN" sz="1400" b="1" i="1" dirty="0">
                  <a:solidFill>
                    <a:srgbClr val="FF0000"/>
                  </a:solidFill>
                  <a:latin typeface="Arial" panose="020B0604020202020204" pitchFamily="34" charset="0"/>
                  <a:cs typeface="Arial" panose="020B0604020202020204" pitchFamily="34" charset="0"/>
                </a:rPr>
                <a:t>Improper placement  </a:t>
              </a:r>
              <a:r>
                <a:rPr lang="zh-CN" altLang="en-US" sz="1400" b="1" i="1" dirty="0">
                  <a:solidFill>
                    <a:srgbClr val="FF0000"/>
                  </a:solidFill>
                  <a:latin typeface="Arial" panose="020B0604020202020204" pitchFamily="34" charset="0"/>
                  <a:cs typeface="Arial" panose="020B0604020202020204" pitchFamily="34" charset="0"/>
                </a:rPr>
                <a:t>→ </a:t>
              </a:r>
              <a:r>
                <a:rPr lang="en-US" altLang="zh-CN" sz="1400" b="1" i="1" dirty="0">
                  <a:solidFill>
                    <a:srgbClr val="FF0000"/>
                  </a:solidFill>
                  <a:latin typeface="Arial" panose="020B0604020202020204" pitchFamily="34" charset="0"/>
                  <a:cs typeface="Arial" panose="020B0604020202020204" pitchFamily="34" charset="0"/>
                </a:rPr>
                <a:t>Deadlock</a:t>
              </a:r>
              <a:r>
                <a:rPr lang="zh-CN" altLang="en-US" sz="1400" b="1" i="1" dirty="0">
                  <a:solidFill>
                    <a:srgbClr val="FF0000"/>
                  </a:solidFill>
                  <a:latin typeface="Arial" panose="020B0604020202020204" pitchFamily="34" charset="0"/>
                  <a:cs typeface="Arial" panose="020B0604020202020204" pitchFamily="34" charset="0"/>
                </a:rPr>
                <a:t> </a:t>
              </a:r>
              <a:endParaRPr lang="en-US" altLang="zh-CN" sz="1400" b="1" i="1" dirty="0">
                <a:solidFill>
                  <a:srgbClr val="FF0000"/>
                </a:solidFill>
                <a:latin typeface="Arial" panose="020B0604020202020204" pitchFamily="34" charset="0"/>
                <a:cs typeface="Arial" panose="020B0604020202020204" pitchFamily="34" charset="0"/>
              </a:endParaRPr>
            </a:p>
          </p:txBody>
        </p:sp>
        <p:pic>
          <p:nvPicPr>
            <p:cNvPr id="2056" name="图形 2055">
              <a:extLst>
                <a:ext uri="{FF2B5EF4-FFF2-40B4-BE49-F238E27FC236}">
                  <a16:creationId xmlns:a16="http://schemas.microsoft.com/office/drawing/2014/main" id="{B145893D-FE58-4226-8267-26C033553F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36978" y="4545123"/>
              <a:ext cx="378142" cy="378142"/>
            </a:xfrm>
            <a:prstGeom prst="rect">
              <a:avLst/>
            </a:prstGeom>
          </p:spPr>
        </p:pic>
        <p:sp>
          <p:nvSpPr>
            <p:cNvPr id="273" name="矩形 272">
              <a:extLst>
                <a:ext uri="{FF2B5EF4-FFF2-40B4-BE49-F238E27FC236}">
                  <a16:creationId xmlns:a16="http://schemas.microsoft.com/office/drawing/2014/main" id="{E1FB8491-E0E7-4CA5-AA9F-A54C70765778}"/>
                </a:ext>
              </a:extLst>
            </p:cNvPr>
            <p:cNvSpPr/>
            <p:nvPr/>
          </p:nvSpPr>
          <p:spPr>
            <a:xfrm>
              <a:off x="8308108" y="3739713"/>
              <a:ext cx="1095172" cy="369332"/>
            </a:xfrm>
            <a:prstGeom prst="rect">
              <a:avLst/>
            </a:prstGeom>
          </p:spPr>
          <p:txBody>
            <a:bodyPr wrap="none">
              <a:spAutoFit/>
            </a:bodyPr>
            <a:lstStyle/>
            <a:p>
              <a:r>
                <a:rPr lang="en-US" altLang="zh-CN" b="1" dirty="0">
                  <a:solidFill>
                    <a:srgbClr val="003E81"/>
                  </a:solidFill>
                  <a:latin typeface="Arial" panose="020B0604020202020204" pitchFamily="34" charset="0"/>
                  <a:cs typeface="Arial" panose="020B0604020202020204" pitchFamily="34" charset="0"/>
                </a:rPr>
                <a:t>Senders</a:t>
              </a:r>
              <a:endParaRPr lang="zh-CN" altLang="en-US" dirty="0"/>
            </a:p>
          </p:txBody>
        </p:sp>
        <p:sp>
          <p:nvSpPr>
            <p:cNvPr id="274" name="矩形 273">
              <a:extLst>
                <a:ext uri="{FF2B5EF4-FFF2-40B4-BE49-F238E27FC236}">
                  <a16:creationId xmlns:a16="http://schemas.microsoft.com/office/drawing/2014/main" id="{4BE76244-B571-4D64-8C1B-E4D2F1A2DED7}"/>
                </a:ext>
              </a:extLst>
            </p:cNvPr>
            <p:cNvSpPr/>
            <p:nvPr/>
          </p:nvSpPr>
          <p:spPr>
            <a:xfrm>
              <a:off x="10440798" y="3740850"/>
              <a:ext cx="1274708" cy="369332"/>
            </a:xfrm>
            <a:prstGeom prst="rect">
              <a:avLst/>
            </a:prstGeom>
          </p:spPr>
          <p:txBody>
            <a:bodyPr wrap="none">
              <a:spAutoFit/>
            </a:bodyPr>
            <a:lstStyle/>
            <a:p>
              <a:r>
                <a:rPr lang="en-US" altLang="zh-CN" b="1" dirty="0">
                  <a:solidFill>
                    <a:srgbClr val="00B050"/>
                  </a:solidFill>
                  <a:latin typeface="Arial" panose="020B0604020202020204" pitchFamily="34" charset="0"/>
                  <a:cs typeface="Arial" panose="020B0604020202020204" pitchFamily="34" charset="0"/>
                </a:rPr>
                <a:t>Receivers</a:t>
              </a:r>
              <a:endParaRPr lang="zh-CN" altLang="en-US" dirty="0">
                <a:solidFill>
                  <a:srgbClr val="00B050"/>
                </a:solidFill>
              </a:endParaRPr>
            </a:p>
          </p:txBody>
        </p:sp>
        <p:pic>
          <p:nvPicPr>
            <p:cNvPr id="5" name="图片 4">
              <a:extLst>
                <a:ext uri="{FF2B5EF4-FFF2-40B4-BE49-F238E27FC236}">
                  <a16:creationId xmlns:a16="http://schemas.microsoft.com/office/drawing/2014/main" id="{92FE6465-5131-4557-9342-A37E946CF45D}"/>
                </a:ext>
              </a:extLst>
            </p:cNvPr>
            <p:cNvPicPr>
              <a:picLocks noChangeAspect="1"/>
            </p:cNvPicPr>
            <p:nvPr/>
          </p:nvPicPr>
          <p:blipFill>
            <a:blip r:embed="rId11"/>
            <a:stretch>
              <a:fillRect/>
            </a:stretch>
          </p:blipFill>
          <p:spPr>
            <a:xfrm>
              <a:off x="9777498" y="4573409"/>
              <a:ext cx="378142" cy="286758"/>
            </a:xfrm>
            <a:prstGeom prst="rect">
              <a:avLst/>
            </a:prstGeom>
          </p:spPr>
        </p:pic>
      </p:grpSp>
    </p:spTree>
    <p:extLst>
      <p:ext uri="{BB962C8B-B14F-4D97-AF65-F5344CB8AC3E}">
        <p14:creationId xmlns:p14="http://schemas.microsoft.com/office/powerpoint/2010/main" val="2665709771"/>
      </p:ext>
    </p:extLst>
  </p:cSld>
  <p:clrMapOvr>
    <a:masterClrMapping/>
  </p:clrMapOvr>
  <mc:AlternateContent xmlns:mc="http://schemas.openxmlformats.org/markup-compatibility/2006" xmlns:p14="http://schemas.microsoft.com/office/powerpoint/2010/main">
    <mc:Choice Requires="p14">
      <p:transition spd="med" p14:dur="700" advTm="78772">
        <p:fade/>
      </p:transition>
    </mc:Choice>
    <mc:Fallback xmlns="">
      <p:transition spd="med" advTm="78772">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773711" cy="721395"/>
          </a:xfrm>
          <a:ln w="12700" cmpd="sng">
            <a:noFill/>
          </a:ln>
        </p:spPr>
        <p:txBody>
          <a:bodyPr vert="horz" anchor="ctr"/>
          <a:lstStyle/>
          <a:p>
            <a:r>
              <a:rPr kumimoji="1" lang="en-US" altLang="zh-CN" sz="3200" dirty="0"/>
              <a:t>Motivation (cont.)</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grpSp>
        <p:nvGrpSpPr>
          <p:cNvPr id="12" name="组合 11">
            <a:extLst>
              <a:ext uri="{FF2B5EF4-FFF2-40B4-BE49-F238E27FC236}">
                <a16:creationId xmlns:a16="http://schemas.microsoft.com/office/drawing/2014/main" id="{92DCC061-779A-F4E7-05A4-2E137E24061F}"/>
              </a:ext>
            </a:extLst>
          </p:cNvPr>
          <p:cNvGrpSpPr/>
          <p:nvPr/>
        </p:nvGrpSpPr>
        <p:grpSpPr>
          <a:xfrm>
            <a:off x="0" y="2091813"/>
            <a:ext cx="12192000" cy="2994991"/>
            <a:chOff x="0" y="3402717"/>
            <a:chExt cx="12192000" cy="2994991"/>
          </a:xfrm>
        </p:grpSpPr>
        <p:grpSp>
          <p:nvGrpSpPr>
            <p:cNvPr id="9" name="组合 8">
              <a:extLst>
                <a:ext uri="{FF2B5EF4-FFF2-40B4-BE49-F238E27FC236}">
                  <a16:creationId xmlns:a16="http://schemas.microsoft.com/office/drawing/2014/main" id="{578EA4C0-00F8-32C3-D4BD-07BCC3B996E5}"/>
                </a:ext>
              </a:extLst>
            </p:cNvPr>
            <p:cNvGrpSpPr/>
            <p:nvPr/>
          </p:nvGrpSpPr>
          <p:grpSpPr>
            <a:xfrm>
              <a:off x="0" y="3410896"/>
              <a:ext cx="12192000" cy="2986812"/>
              <a:chOff x="0" y="3410896"/>
              <a:chExt cx="12192000" cy="2986812"/>
            </a:xfrm>
          </p:grpSpPr>
          <p:pic>
            <p:nvPicPr>
              <p:cNvPr id="4" name="图片 3">
                <a:extLst>
                  <a:ext uri="{FF2B5EF4-FFF2-40B4-BE49-F238E27FC236}">
                    <a16:creationId xmlns:a16="http://schemas.microsoft.com/office/drawing/2014/main" id="{341E983D-624F-E1E9-A59C-E65292DE5F99}"/>
                  </a:ext>
                </a:extLst>
              </p:cNvPr>
              <p:cNvPicPr>
                <a:picLocks noChangeAspect="1"/>
              </p:cNvPicPr>
              <p:nvPr/>
            </p:nvPicPr>
            <p:blipFill>
              <a:blip r:embed="rId4"/>
              <a:stretch>
                <a:fillRect/>
              </a:stretch>
            </p:blipFill>
            <p:spPr>
              <a:xfrm>
                <a:off x="0" y="4437112"/>
                <a:ext cx="12192000" cy="1960596"/>
              </a:xfrm>
              <a:prstGeom prst="rect">
                <a:avLst/>
              </a:prstGeom>
            </p:spPr>
          </p:pic>
          <p:grpSp>
            <p:nvGrpSpPr>
              <p:cNvPr id="7" name="组合 6">
                <a:extLst>
                  <a:ext uri="{FF2B5EF4-FFF2-40B4-BE49-F238E27FC236}">
                    <a16:creationId xmlns:a16="http://schemas.microsoft.com/office/drawing/2014/main" id="{F754C87B-6D09-201A-9287-636EBF11908C}"/>
                  </a:ext>
                </a:extLst>
              </p:cNvPr>
              <p:cNvGrpSpPr/>
              <p:nvPr/>
            </p:nvGrpSpPr>
            <p:grpSpPr>
              <a:xfrm>
                <a:off x="1069936" y="3410896"/>
                <a:ext cx="7114296" cy="1815362"/>
                <a:chOff x="1069936" y="3410896"/>
                <a:chExt cx="7114296" cy="1815362"/>
              </a:xfrm>
            </p:grpSpPr>
            <p:sp>
              <p:nvSpPr>
                <p:cNvPr id="5" name="对话气泡: 圆角矩形 4">
                  <a:extLst>
                    <a:ext uri="{FF2B5EF4-FFF2-40B4-BE49-F238E27FC236}">
                      <a16:creationId xmlns:a16="http://schemas.microsoft.com/office/drawing/2014/main" id="{397D6A18-06E1-6475-4F46-9CB696013C93}"/>
                    </a:ext>
                  </a:extLst>
                </p:cNvPr>
                <p:cNvSpPr/>
                <p:nvPr/>
              </p:nvSpPr>
              <p:spPr>
                <a:xfrm>
                  <a:off x="1069936" y="3410896"/>
                  <a:ext cx="4608512" cy="1194630"/>
                </a:xfrm>
                <a:prstGeom prst="wedgeRoundRectCallou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rial" panose="020B0604020202020204" pitchFamily="34" charset="0"/>
                      <a:cs typeface="Arial" panose="020B0604020202020204" pitchFamily="34" charset="0"/>
                    </a:rPr>
                    <a:t>The existing scalable schemes mainly study the improvement of routing strategies to improve performance.</a:t>
                  </a:r>
                  <a:r>
                    <a:rPr kumimoji="1" lang="zh-CN" altLang="en-US" sz="1600" dirty="0">
                      <a:latin typeface="Arial" panose="020B0604020202020204" pitchFamily="34" charset="0"/>
                      <a:cs typeface="Arial" panose="020B0604020202020204" pitchFamily="34" charset="0"/>
                    </a:rPr>
                    <a:t> </a:t>
                  </a:r>
                  <a:r>
                    <a:rPr kumimoji="1" lang="en-US" altLang="zh-CN" sz="1600" b="1" dirty="0">
                      <a:solidFill>
                        <a:srgbClr val="FF0000"/>
                      </a:solidFill>
                      <a:latin typeface="Arial" panose="020B0604020202020204" pitchFamily="34" charset="0"/>
                      <a:cs typeface="Arial" panose="020B0604020202020204" pitchFamily="34" charset="0"/>
                    </a:rPr>
                    <a:t>The placement problem has never been discussed</a:t>
                  </a:r>
                  <a:endParaRPr kumimoji="1" lang="zh-CN" altLang="en-US" sz="1600" b="1" dirty="0">
                    <a:solidFill>
                      <a:srgbClr val="FF0000"/>
                    </a:solidFill>
                    <a:latin typeface="Arial" panose="020B0604020202020204" pitchFamily="34" charset="0"/>
                    <a:cs typeface="Arial" panose="020B0604020202020204" pitchFamily="34" charset="0"/>
                  </a:endParaRPr>
                </a:p>
              </p:txBody>
            </p:sp>
            <p:sp>
              <p:nvSpPr>
                <p:cNvPr id="6" name="矩形: 圆角 5">
                  <a:extLst>
                    <a:ext uri="{FF2B5EF4-FFF2-40B4-BE49-F238E27FC236}">
                      <a16:creationId xmlns:a16="http://schemas.microsoft.com/office/drawing/2014/main" id="{76EFBFC0-C9A4-17C0-0762-52C35124233E}"/>
                    </a:ext>
                  </a:extLst>
                </p:cNvPr>
                <p:cNvSpPr/>
                <p:nvPr/>
              </p:nvSpPr>
              <p:spPr>
                <a:xfrm>
                  <a:off x="1703512" y="4869160"/>
                  <a:ext cx="6480720" cy="357098"/>
                </a:xfrm>
                <a:prstGeom prst="roundRect">
                  <a:avLst/>
                </a:prstGeom>
                <a:noFill/>
                <a:ln w="38100">
                  <a:solidFill>
                    <a:srgbClr val="003E81"/>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sp>
          <p:nvSpPr>
            <p:cNvPr id="10" name="对话气泡: 圆角矩形 9">
              <a:extLst>
                <a:ext uri="{FF2B5EF4-FFF2-40B4-BE49-F238E27FC236}">
                  <a16:creationId xmlns:a16="http://schemas.microsoft.com/office/drawing/2014/main" id="{8B55686B-F1E2-CF4E-D72B-CBF241EB7146}"/>
                </a:ext>
              </a:extLst>
            </p:cNvPr>
            <p:cNvSpPr/>
            <p:nvPr/>
          </p:nvSpPr>
          <p:spPr>
            <a:xfrm>
              <a:off x="7680176" y="3402717"/>
              <a:ext cx="4366586" cy="1194630"/>
            </a:xfrm>
            <a:prstGeom prst="wedgeRoundRectCallo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rial" panose="020B0604020202020204" pitchFamily="34" charset="0"/>
                  <a:cs typeface="Arial" panose="020B0604020202020204" pitchFamily="34" charset="0"/>
                </a:rPr>
                <a:t>Existing PCHs inherit the </a:t>
              </a:r>
              <a:r>
                <a:rPr kumimoji="1" lang="en-US" altLang="zh-CN" sz="1600" b="1" dirty="0">
                  <a:solidFill>
                    <a:srgbClr val="FF0000"/>
                  </a:solidFill>
                  <a:latin typeface="Arial" panose="020B0604020202020204" pitchFamily="34" charset="0"/>
                  <a:cs typeface="Arial" panose="020B0604020202020204" pitchFamily="34" charset="0"/>
                </a:rPr>
                <a:t>source routing flaw</a:t>
              </a:r>
              <a:r>
                <a:rPr kumimoji="1" lang="en-US" altLang="zh-CN" sz="1600" dirty="0">
                  <a:latin typeface="Arial" panose="020B0604020202020204" pitchFamily="34" charset="0"/>
                  <a:cs typeface="Arial" panose="020B0604020202020204" pitchFamily="34" charset="0"/>
                </a:rPr>
                <a:t> and design complex cryptographic primitives to provide unlinkability, with </a:t>
              </a:r>
              <a:r>
                <a:rPr kumimoji="1" lang="en-US" altLang="zh-CN" sz="1600" b="1" dirty="0">
                  <a:solidFill>
                    <a:srgbClr val="FF0000"/>
                  </a:solidFill>
                  <a:latin typeface="Arial" panose="020B0604020202020204" pitchFamily="34" charset="0"/>
                  <a:cs typeface="Arial" panose="020B0604020202020204" pitchFamily="34" charset="0"/>
                </a:rPr>
                <a:t>limited scalability</a:t>
              </a:r>
              <a:r>
                <a:rPr kumimoji="1" lang="en-US" altLang="zh-CN" sz="1600" dirty="0">
                  <a:latin typeface="Arial" panose="020B0604020202020204" pitchFamily="34" charset="0"/>
                  <a:cs typeface="Arial" panose="020B0604020202020204" pitchFamily="34" charset="0"/>
                </a:rPr>
                <a:t> improvements </a:t>
              </a:r>
              <a:endParaRPr kumimoji="1" lang="zh-CN" altLang="en-US" sz="1600" dirty="0">
                <a:latin typeface="Arial" panose="020B0604020202020204" pitchFamily="34" charset="0"/>
                <a:cs typeface="Arial" panose="020B0604020202020204" pitchFamily="34" charset="0"/>
              </a:endParaRPr>
            </a:p>
          </p:txBody>
        </p:sp>
        <p:sp>
          <p:nvSpPr>
            <p:cNvPr id="11" name="矩形: 圆角 10">
              <a:extLst>
                <a:ext uri="{FF2B5EF4-FFF2-40B4-BE49-F238E27FC236}">
                  <a16:creationId xmlns:a16="http://schemas.microsoft.com/office/drawing/2014/main" id="{486030CF-2D8D-F2FD-85F9-1C170DA24666}"/>
                </a:ext>
              </a:extLst>
            </p:cNvPr>
            <p:cNvSpPr/>
            <p:nvPr/>
          </p:nvSpPr>
          <p:spPr>
            <a:xfrm>
              <a:off x="8256240" y="4869160"/>
              <a:ext cx="3024336" cy="357098"/>
            </a:xfrm>
            <a:prstGeom prst="roundRect">
              <a:avLst/>
            </a:prstGeom>
            <a:noFill/>
            <a:ln w="38100">
              <a:solidFill>
                <a:srgbClr val="00B05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13" name="灯片编号占位符 12">
            <a:extLst>
              <a:ext uri="{FF2B5EF4-FFF2-40B4-BE49-F238E27FC236}">
                <a16:creationId xmlns:a16="http://schemas.microsoft.com/office/drawing/2014/main" id="{4171CA5E-79DC-41AD-AB58-9527CC2B346A}"/>
              </a:ext>
            </a:extLst>
          </p:cNvPr>
          <p:cNvSpPr>
            <a:spLocks noGrp="1"/>
          </p:cNvSpPr>
          <p:nvPr>
            <p:ph type="sldNum" sz="quarter" idx="12"/>
          </p:nvPr>
        </p:nvSpPr>
        <p:spPr/>
        <p:txBody>
          <a:bodyPr/>
          <a:lstStyle/>
          <a:p>
            <a:fld id="{1446006D-88F2-4575-8DB4-2FA8AB281138}" type="slidenum">
              <a:rPr lang="zh-CN" altLang="en-US" smtClean="0"/>
              <a:t>7</a:t>
            </a:fld>
            <a:endParaRPr lang="zh-CN" altLang="en-US"/>
          </a:p>
        </p:txBody>
      </p:sp>
      <p:sp>
        <p:nvSpPr>
          <p:cNvPr id="15" name="矩形 14">
            <a:extLst>
              <a:ext uri="{FF2B5EF4-FFF2-40B4-BE49-F238E27FC236}">
                <a16:creationId xmlns:a16="http://schemas.microsoft.com/office/drawing/2014/main" id="{BC208D0F-E408-49A8-BD39-5196B1D9C1DF}"/>
              </a:ext>
            </a:extLst>
          </p:cNvPr>
          <p:cNvSpPr/>
          <p:nvPr/>
        </p:nvSpPr>
        <p:spPr>
          <a:xfrm>
            <a:off x="561340" y="1191854"/>
            <a:ext cx="10968654" cy="612412"/>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3E81"/>
                </a:solidFill>
                <a:latin typeface="Arial" panose="020B0604020202020204" pitchFamily="34" charset="0"/>
                <a:cs typeface="Arial" panose="020B0604020202020204" pitchFamily="34" charset="0"/>
              </a:rPr>
              <a:t>Why would we study the </a:t>
            </a:r>
            <a:r>
              <a:rPr lang="en-US" altLang="zh-CN" sz="2000" b="1" dirty="0">
                <a:solidFill>
                  <a:srgbClr val="FF0000"/>
                </a:solidFill>
                <a:latin typeface="Arial" panose="020B0604020202020204" pitchFamily="34" charset="0"/>
                <a:cs typeface="Arial" panose="020B0604020202020204" pitchFamily="34" charset="0"/>
              </a:rPr>
              <a:t>optimal</a:t>
            </a:r>
            <a:r>
              <a:rPr lang="en-US" altLang="zh-CN" sz="2000" b="1" dirty="0">
                <a:solidFill>
                  <a:srgbClr val="003E81"/>
                </a:solidFill>
                <a:latin typeface="Arial" panose="020B0604020202020204" pitchFamily="34" charset="0"/>
                <a:cs typeface="Arial" panose="020B0604020202020204" pitchFamily="34" charset="0"/>
              </a:rPr>
              <a:t> </a:t>
            </a:r>
            <a:r>
              <a:rPr lang="en-US" altLang="zh-CN" sz="2000" b="1" dirty="0">
                <a:solidFill>
                  <a:srgbClr val="FF0000"/>
                </a:solidFill>
                <a:latin typeface="Arial" panose="020B0604020202020204" pitchFamily="34" charset="0"/>
                <a:cs typeface="Arial" panose="020B0604020202020204" pitchFamily="34" charset="0"/>
              </a:rPr>
              <a:t>PCH placement problem </a:t>
            </a:r>
            <a:r>
              <a:rPr lang="en-US" altLang="zh-CN" sz="2000" b="1" dirty="0">
                <a:solidFill>
                  <a:srgbClr val="003E81"/>
                </a:solidFill>
                <a:latin typeface="Arial" panose="020B0604020202020204" pitchFamily="34" charset="0"/>
                <a:cs typeface="Arial" panose="020B0604020202020204" pitchFamily="34" charset="0"/>
              </a:rPr>
              <a:t>and</a:t>
            </a:r>
            <a:r>
              <a:rPr lang="en-US" altLang="zh-CN" sz="2000" b="1" dirty="0">
                <a:solidFill>
                  <a:srgbClr val="0000FF"/>
                </a:solidFill>
                <a:latin typeface="Arial" panose="020B0604020202020204" pitchFamily="34" charset="0"/>
                <a:cs typeface="Arial" panose="020B0604020202020204" pitchFamily="34" charset="0"/>
              </a:rPr>
              <a:t> </a:t>
            </a:r>
            <a:r>
              <a:rPr lang="en-US" altLang="zh-CN" sz="2000" b="1" dirty="0">
                <a:solidFill>
                  <a:srgbClr val="FF0000"/>
                </a:solidFill>
                <a:latin typeface="Arial" panose="020B0604020202020204" pitchFamily="34" charset="0"/>
                <a:cs typeface="Arial" panose="020B0604020202020204" pitchFamily="34" charset="0"/>
              </a:rPr>
              <a:t>deadlock-free</a:t>
            </a:r>
            <a:r>
              <a:rPr lang="en-US" altLang="zh-CN" sz="2000" b="1" dirty="0">
                <a:solidFill>
                  <a:srgbClr val="0000FF"/>
                </a:solidFill>
                <a:latin typeface="Arial" panose="020B0604020202020204" pitchFamily="34" charset="0"/>
                <a:cs typeface="Arial" panose="020B0604020202020204" pitchFamily="34" charset="0"/>
              </a:rPr>
              <a:t> </a:t>
            </a:r>
            <a:r>
              <a:rPr lang="en-US" altLang="zh-CN" sz="2000" b="1" dirty="0">
                <a:solidFill>
                  <a:srgbClr val="FF0000"/>
                </a:solidFill>
                <a:latin typeface="Arial" panose="020B0604020202020204" pitchFamily="34" charset="0"/>
                <a:cs typeface="Arial" panose="020B0604020202020204" pitchFamily="34" charset="0"/>
              </a:rPr>
              <a:t>routing ?</a:t>
            </a:r>
          </a:p>
        </p:txBody>
      </p:sp>
      <p:sp>
        <p:nvSpPr>
          <p:cNvPr id="16" name="文本框 15">
            <a:extLst>
              <a:ext uri="{FF2B5EF4-FFF2-40B4-BE49-F238E27FC236}">
                <a16:creationId xmlns:a16="http://schemas.microsoft.com/office/drawing/2014/main" id="{F36E37A3-8531-401C-A9BB-70DF07C3C0D4}"/>
              </a:ext>
            </a:extLst>
          </p:cNvPr>
          <p:cNvSpPr txBox="1"/>
          <p:nvPr/>
        </p:nvSpPr>
        <p:spPr>
          <a:xfrm>
            <a:off x="750329" y="5273474"/>
            <a:ext cx="10602256" cy="78534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b="1" dirty="0">
                <a:solidFill>
                  <a:srgbClr val="0000FF"/>
                </a:solidFill>
                <a:latin typeface="Arial" panose="020B0604020202020204" pitchFamily="34" charset="0"/>
                <a:cs typeface="Arial" panose="020B0604020202020204" pitchFamily="34" charset="0"/>
              </a:rPr>
              <a:t>PCH placement problem: </a:t>
            </a:r>
            <a:r>
              <a:rPr lang="en-US" altLang="zh-CN" sz="1600" b="1" dirty="0">
                <a:solidFill>
                  <a:srgbClr val="FF0000"/>
                </a:solidFill>
                <a:latin typeface="Arial" panose="020B0604020202020204" pitchFamily="34" charset="0"/>
                <a:cs typeface="Arial" panose="020B0604020202020204" pitchFamily="34" charset="0"/>
              </a:rPr>
              <a:t>Single-PCH</a:t>
            </a:r>
            <a:r>
              <a:rPr lang="en-US" altLang="zh-CN" sz="1600" b="1" dirty="0">
                <a:solidFill>
                  <a:srgbClr val="0000FF"/>
                </a:solidFill>
                <a:latin typeface="Arial" panose="020B0604020202020204" pitchFamily="34" charset="0"/>
                <a:cs typeface="Arial" panose="020B0604020202020204" pitchFamily="34" charset="0"/>
              </a:rPr>
              <a:t> </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Multi-PCH topology &amp; workflow &amp; election &amp; communication</a:t>
            </a:r>
          </a:p>
          <a:p>
            <a:pPr marL="285750" indent="-285750">
              <a:lnSpc>
                <a:spcPct val="150000"/>
              </a:lnSpc>
              <a:buFont typeface="Wingdings" panose="05000000000000000000" pitchFamily="2" charset="2"/>
              <a:buChar char="Ø"/>
            </a:pPr>
            <a:r>
              <a:rPr lang="en-US" altLang="zh-CN" sz="1600" b="1" dirty="0">
                <a:solidFill>
                  <a:srgbClr val="0000FF"/>
                </a:solidFill>
                <a:latin typeface="Arial" panose="020B0604020202020204" pitchFamily="34" charset="0"/>
                <a:cs typeface="Arial" panose="020B0604020202020204" pitchFamily="34" charset="0"/>
              </a:rPr>
              <a:t>PCH routing problem:</a:t>
            </a:r>
            <a:r>
              <a:rPr lang="en-US" altLang="zh-CN" sz="1600"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source &amp; single-hop routing </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PCH outsourcing &amp; multi-path routing</a:t>
            </a:r>
            <a:endParaRPr lang="zh-CN" altLang="en-US" sz="16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3437870"/>
      </p:ext>
    </p:extLst>
  </p:cSld>
  <p:clrMapOvr>
    <a:masterClrMapping/>
  </p:clrMapOvr>
  <mc:AlternateContent xmlns:mc="http://schemas.openxmlformats.org/markup-compatibility/2006" xmlns:p14="http://schemas.microsoft.com/office/powerpoint/2010/main">
    <mc:Choice Requires="p14">
      <p:transition spd="med" p14:dur="700" advTm="203846">
        <p:fade/>
      </p:transition>
    </mc:Choice>
    <mc:Fallback xmlns="">
      <p:transition spd="med" advTm="20384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7573911" cy="721395"/>
          </a:xfrm>
          <a:ln w="12700" cmpd="sng">
            <a:noFill/>
          </a:ln>
        </p:spPr>
        <p:txBody>
          <a:bodyPr vert="horz" anchor="ctr"/>
          <a:lstStyle/>
          <a:p>
            <a:r>
              <a:rPr kumimoji="1" lang="en-US" altLang="zh-CN" sz="3200" dirty="0"/>
              <a:t>System Model</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a:extLst>
              <a:ext uri="{FF2B5EF4-FFF2-40B4-BE49-F238E27FC236}">
                <a16:creationId xmlns:a16="http://schemas.microsoft.com/office/drawing/2014/main" id="{7773BB88-9803-410C-A2EE-7592EF3E7E7A}"/>
              </a:ext>
            </a:extLst>
          </p:cNvPr>
          <p:cNvSpPr/>
          <p:nvPr/>
        </p:nvSpPr>
        <p:spPr>
          <a:xfrm>
            <a:off x="561340" y="1191854"/>
            <a:ext cx="10968654"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3E81"/>
                </a:solidFill>
                <a:latin typeface="Arial" panose="020B0604020202020204" pitchFamily="34" charset="0"/>
                <a:cs typeface="Arial" panose="020B0604020202020204" pitchFamily="34" charset="0"/>
              </a:rPr>
              <a:t>Topology &amp; Workflow</a:t>
            </a:r>
            <a:endParaRPr lang="zh-CN" altLang="en-US" sz="2000" b="1" dirty="0">
              <a:solidFill>
                <a:srgbClr val="003E81"/>
              </a:solidFill>
              <a:latin typeface="Arial" panose="020B0604020202020204" pitchFamily="34" charset="0"/>
              <a:cs typeface="Arial" panose="020B0604020202020204" pitchFamily="34" charset="0"/>
            </a:endParaRPr>
          </a:p>
        </p:txBody>
      </p:sp>
      <p:grpSp>
        <p:nvGrpSpPr>
          <p:cNvPr id="11" name="组合 10">
            <a:extLst>
              <a:ext uri="{FF2B5EF4-FFF2-40B4-BE49-F238E27FC236}">
                <a16:creationId xmlns:a16="http://schemas.microsoft.com/office/drawing/2014/main" id="{2CF3477D-DB9C-1A92-04D1-8E9EC0FF384C}"/>
              </a:ext>
            </a:extLst>
          </p:cNvPr>
          <p:cNvGrpSpPr/>
          <p:nvPr/>
        </p:nvGrpSpPr>
        <p:grpSpPr>
          <a:xfrm>
            <a:off x="563508" y="1990345"/>
            <a:ext cx="11001510" cy="3167319"/>
            <a:chOff x="561340" y="1662635"/>
            <a:chExt cx="11001510" cy="3167319"/>
          </a:xfrm>
        </p:grpSpPr>
        <p:grpSp>
          <p:nvGrpSpPr>
            <p:cNvPr id="6" name="组合 5">
              <a:extLst>
                <a:ext uri="{FF2B5EF4-FFF2-40B4-BE49-F238E27FC236}">
                  <a16:creationId xmlns:a16="http://schemas.microsoft.com/office/drawing/2014/main" id="{68CBAB56-A882-012F-E979-B1BAF5A5ED8A}"/>
                </a:ext>
              </a:extLst>
            </p:cNvPr>
            <p:cNvGrpSpPr/>
            <p:nvPr/>
          </p:nvGrpSpPr>
          <p:grpSpPr>
            <a:xfrm>
              <a:off x="561340" y="2314674"/>
              <a:ext cx="5105319" cy="2515280"/>
              <a:chOff x="561340" y="2314674"/>
              <a:chExt cx="5105319" cy="2515280"/>
            </a:xfrm>
          </p:grpSpPr>
          <p:sp>
            <p:nvSpPr>
              <p:cNvPr id="3" name="文本框 2">
                <a:extLst>
                  <a:ext uri="{FF2B5EF4-FFF2-40B4-BE49-F238E27FC236}">
                    <a16:creationId xmlns:a16="http://schemas.microsoft.com/office/drawing/2014/main" id="{91A52180-F4A8-B125-CD36-E7FAE25A07BD}"/>
                  </a:ext>
                </a:extLst>
              </p:cNvPr>
              <p:cNvSpPr txBox="1"/>
              <p:nvPr/>
            </p:nvSpPr>
            <p:spPr>
              <a:xfrm>
                <a:off x="1146119" y="4522177"/>
                <a:ext cx="3935760" cy="307777"/>
              </a:xfrm>
              <a:prstGeom prst="rect">
                <a:avLst/>
              </a:prstGeom>
              <a:noFill/>
            </p:spPr>
            <p:txBody>
              <a:bodyPr wrap="square">
                <a:spAutoFit/>
              </a:bodyPr>
              <a:lstStyle/>
              <a:p>
                <a:pPr algn="ctr"/>
                <a:r>
                  <a:rPr lang="zh-CN" altLang="en-US" sz="1400" dirty="0">
                    <a:latin typeface="Arial" panose="020B0604020202020204" pitchFamily="34" charset="0"/>
                    <a:cs typeface="Arial" panose="020B0604020202020204" pitchFamily="34" charset="0"/>
                  </a:rPr>
                  <a:t>Fig. </a:t>
                </a:r>
                <a:r>
                  <a:rPr lang="en-US" altLang="zh-CN" sz="1400" dirty="0">
                    <a:latin typeface="Arial" panose="020B0604020202020204" pitchFamily="34" charset="0"/>
                    <a:cs typeface="Arial" panose="020B0604020202020204" pitchFamily="34" charset="0"/>
                  </a:rPr>
                  <a:t>5</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PCH topologies.</a:t>
                </a:r>
                <a:endParaRPr lang="zh-CN" altLang="en-US" sz="14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A01D83D-B583-A983-4ED2-25BFAA095D03}"/>
                  </a:ext>
                </a:extLst>
              </p:cNvPr>
              <p:cNvPicPr>
                <a:picLocks noChangeAspect="1"/>
              </p:cNvPicPr>
              <p:nvPr/>
            </p:nvPicPr>
            <p:blipFill>
              <a:blip r:embed="rId4"/>
              <a:stretch>
                <a:fillRect/>
              </a:stretch>
            </p:blipFill>
            <p:spPr>
              <a:xfrm>
                <a:off x="561340" y="2314674"/>
                <a:ext cx="5105319" cy="2228651"/>
              </a:xfrm>
              <a:prstGeom prst="rect">
                <a:avLst/>
              </a:prstGeom>
            </p:spPr>
          </p:pic>
        </p:grpSp>
        <p:grpSp>
          <p:nvGrpSpPr>
            <p:cNvPr id="10" name="组合 9">
              <a:extLst>
                <a:ext uri="{FF2B5EF4-FFF2-40B4-BE49-F238E27FC236}">
                  <a16:creationId xmlns:a16="http://schemas.microsoft.com/office/drawing/2014/main" id="{233AADFA-3EDB-6715-09C8-BE0567DA295E}"/>
                </a:ext>
              </a:extLst>
            </p:cNvPr>
            <p:cNvGrpSpPr/>
            <p:nvPr/>
          </p:nvGrpSpPr>
          <p:grpSpPr>
            <a:xfrm>
              <a:off x="6261892" y="1662635"/>
              <a:ext cx="5300958" cy="3167319"/>
              <a:chOff x="6261892" y="1662635"/>
              <a:chExt cx="5300958" cy="3167319"/>
            </a:xfrm>
          </p:grpSpPr>
          <p:pic>
            <p:nvPicPr>
              <p:cNvPr id="7" name="图片 6">
                <a:extLst>
                  <a:ext uri="{FF2B5EF4-FFF2-40B4-BE49-F238E27FC236}">
                    <a16:creationId xmlns:a16="http://schemas.microsoft.com/office/drawing/2014/main" id="{0BA4F38E-0CC8-71AE-C4E1-44060694F549}"/>
                  </a:ext>
                </a:extLst>
              </p:cNvPr>
              <p:cNvPicPr>
                <a:picLocks noChangeAspect="1"/>
              </p:cNvPicPr>
              <p:nvPr/>
            </p:nvPicPr>
            <p:blipFill>
              <a:blip r:embed="rId5"/>
              <a:stretch>
                <a:fillRect/>
              </a:stretch>
            </p:blipFill>
            <p:spPr>
              <a:xfrm>
                <a:off x="6261892" y="1662635"/>
                <a:ext cx="5300958" cy="2880690"/>
              </a:xfrm>
              <a:prstGeom prst="rect">
                <a:avLst/>
              </a:prstGeom>
            </p:spPr>
          </p:pic>
          <p:sp>
            <p:nvSpPr>
              <p:cNvPr id="9" name="文本框 8">
                <a:extLst>
                  <a:ext uri="{FF2B5EF4-FFF2-40B4-BE49-F238E27FC236}">
                    <a16:creationId xmlns:a16="http://schemas.microsoft.com/office/drawing/2014/main" id="{36C7E9EF-64BF-05C1-7A84-F12243BDD724}"/>
                  </a:ext>
                </a:extLst>
              </p:cNvPr>
              <p:cNvSpPr txBox="1"/>
              <p:nvPr/>
            </p:nvSpPr>
            <p:spPr>
              <a:xfrm>
                <a:off x="6944491" y="4522177"/>
                <a:ext cx="3935760" cy="307777"/>
              </a:xfrm>
              <a:prstGeom prst="rect">
                <a:avLst/>
              </a:prstGeom>
              <a:noFill/>
            </p:spPr>
            <p:txBody>
              <a:bodyPr wrap="square">
                <a:spAutoFit/>
              </a:bodyPr>
              <a:lstStyle/>
              <a:p>
                <a:pPr algn="ctr"/>
                <a:r>
                  <a:rPr lang="zh-CN" altLang="en-US" sz="1400" dirty="0">
                    <a:latin typeface="Arial" panose="020B0604020202020204" pitchFamily="34" charset="0"/>
                    <a:cs typeface="Arial" panose="020B0604020202020204" pitchFamily="34" charset="0"/>
                  </a:rPr>
                  <a:t>Fig. </a:t>
                </a:r>
                <a:r>
                  <a:rPr lang="en-US" altLang="zh-CN" sz="1400" dirty="0">
                    <a:latin typeface="Arial" panose="020B0604020202020204" pitchFamily="34" charset="0"/>
                    <a:cs typeface="Arial" panose="020B0604020202020204" pitchFamily="34" charset="0"/>
                  </a:rPr>
                  <a:t>6</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Workflow in multi-hop working model.</a:t>
                </a:r>
                <a:endParaRPr lang="zh-CN" altLang="en-US" sz="1400" dirty="0">
                  <a:latin typeface="Arial" panose="020B0604020202020204" pitchFamily="34" charset="0"/>
                  <a:cs typeface="Arial" panose="020B0604020202020204" pitchFamily="34" charset="0"/>
                </a:endParaRPr>
              </a:p>
            </p:txBody>
          </p:sp>
        </p:grpSp>
      </p:grpSp>
      <p:sp>
        <p:nvSpPr>
          <p:cNvPr id="13" name="文本框 12">
            <a:extLst>
              <a:ext uri="{FF2B5EF4-FFF2-40B4-BE49-F238E27FC236}">
                <a16:creationId xmlns:a16="http://schemas.microsoft.com/office/drawing/2014/main" id="{41DFD7BD-4702-E0B3-F5D0-E0989A8F572E}"/>
              </a:ext>
            </a:extLst>
          </p:cNvPr>
          <p:cNvSpPr txBox="1"/>
          <p:nvPr/>
        </p:nvSpPr>
        <p:spPr>
          <a:xfrm>
            <a:off x="392819" y="5301208"/>
            <a:ext cx="5446696" cy="1077218"/>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altLang="zh-CN" sz="1600" b="1" i="0" dirty="0">
                <a:solidFill>
                  <a:srgbClr val="000000"/>
                </a:solidFill>
                <a:effectLst/>
                <a:latin typeface="Arial" panose="020B0604020202020204" pitchFamily="34" charset="0"/>
                <a:cs typeface="Arial" panose="020B0604020202020204" pitchFamily="34" charset="0"/>
              </a:rPr>
              <a:t>Definition 1. </a:t>
            </a:r>
            <a:r>
              <a:rPr lang="en-US" altLang="zh-CN" sz="1600" b="0" i="1" dirty="0">
                <a:solidFill>
                  <a:srgbClr val="000000"/>
                </a:solidFill>
                <a:effectLst/>
                <a:latin typeface="Arial" panose="020B0604020202020204" pitchFamily="34" charset="0"/>
                <a:cs typeface="Arial" panose="020B0604020202020204" pitchFamily="34" charset="0"/>
              </a:rPr>
              <a:t>(</a:t>
            </a:r>
            <a:r>
              <a:rPr lang="en-US" altLang="zh-CN" sz="1600" b="1" i="1" dirty="0">
                <a:solidFill>
                  <a:srgbClr val="0000FF"/>
                </a:solidFill>
                <a:effectLst/>
                <a:latin typeface="Arial" panose="020B0604020202020204" pitchFamily="34" charset="0"/>
                <a:cs typeface="Arial" panose="020B0604020202020204" pitchFamily="34" charset="0"/>
              </a:rPr>
              <a:t>Multi-star-like PCN topology</a:t>
            </a:r>
            <a:r>
              <a:rPr lang="en-US" altLang="zh-CN" sz="1600" b="0" i="1" dirty="0">
                <a:solidFill>
                  <a:srgbClr val="000000"/>
                </a:solidFill>
                <a:effectLst/>
                <a:latin typeface="Arial" panose="020B0604020202020204" pitchFamily="34" charset="0"/>
                <a:cs typeface="Arial" panose="020B0604020202020204" pitchFamily="34" charset="0"/>
              </a:rPr>
              <a:t>). In a PCN, there are multiple PCHs connected directly or indirectly. The clients trade with each other through the PCHs that are directly connected to them.</a:t>
            </a:r>
            <a:endParaRPr lang="zh-CN" altLang="en-US" sz="1600" i="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74DF1BB0-5625-5D1F-5413-DE26E164584F}"/>
              </a:ext>
            </a:extLst>
          </p:cNvPr>
          <p:cNvSpPr txBox="1"/>
          <p:nvPr/>
        </p:nvSpPr>
        <p:spPr>
          <a:xfrm>
            <a:off x="6264060" y="5301208"/>
            <a:ext cx="5446696" cy="1323439"/>
          </a:xfrm>
          <a:prstGeom prst="rect">
            <a:avLst/>
          </a:prstGeom>
          <a:ln>
            <a:solidFill>
              <a:srgbClr val="003E8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altLang="zh-CN" sz="1600" b="1" i="0" dirty="0">
                <a:solidFill>
                  <a:srgbClr val="0000FF"/>
                </a:solidFill>
                <a:effectLst/>
                <a:latin typeface="Arial" panose="020B0604020202020204" pitchFamily="34" charset="0"/>
                <a:cs typeface="Arial" panose="020B0604020202020204" pitchFamily="34" charset="0"/>
              </a:rPr>
              <a:t>a) Payment preparation</a:t>
            </a:r>
            <a:r>
              <a:rPr lang="en-US" altLang="zh-CN" sz="1600" b="1" i="0" dirty="0">
                <a:solidFill>
                  <a:srgbClr val="000000"/>
                </a:solidFill>
                <a:effectLst/>
                <a:latin typeface="Arial" panose="020B0604020202020204" pitchFamily="34" charset="0"/>
                <a:cs typeface="Arial" panose="020B0604020202020204" pitchFamily="34" charset="0"/>
              </a:rPr>
              <a:t>: </a:t>
            </a:r>
            <a:r>
              <a:rPr lang="en-US" altLang="zh-CN" sz="1600" b="0" i="0" dirty="0">
                <a:solidFill>
                  <a:srgbClr val="000000"/>
                </a:solidFill>
                <a:effectLst/>
                <a:latin typeface="Arial" panose="020B0604020202020204" pitchFamily="34" charset="0"/>
                <a:cs typeface="Arial" panose="020B0604020202020204" pitchFamily="34" charset="0"/>
              </a:rPr>
              <a:t>clients to create channels, establish secure communications, and payment initialization etc. </a:t>
            </a:r>
          </a:p>
          <a:p>
            <a:pPr algn="just"/>
            <a:r>
              <a:rPr lang="en-US" altLang="zh-CN" sz="1600" b="1" dirty="0">
                <a:solidFill>
                  <a:srgbClr val="0000FF"/>
                </a:solidFill>
                <a:latin typeface="Arial" panose="020B0604020202020204" pitchFamily="34" charset="0"/>
                <a:cs typeface="Arial" panose="020B0604020202020204" pitchFamily="34" charset="0"/>
              </a:rPr>
              <a:t>b) Payment execution</a:t>
            </a:r>
            <a:r>
              <a:rPr lang="en-US" altLang="zh-CN" sz="1600" b="1" dirty="0">
                <a:solidFill>
                  <a:srgbClr val="000000"/>
                </a:solidFill>
                <a:latin typeface="Arial" panose="020B0604020202020204" pitchFamily="34" charset="0"/>
                <a:cs typeface="Arial" panose="020B0604020202020204" pitchFamily="34" charset="0"/>
              </a:rPr>
              <a:t>: (1) </a:t>
            </a:r>
            <a:r>
              <a:rPr lang="en-US" altLang="zh-CN" sz="1600" b="1" dirty="0">
                <a:solidFill>
                  <a:srgbClr val="0000FF"/>
                </a:solidFill>
                <a:latin typeface="Arial" panose="020B0604020202020204" pitchFamily="34" charset="0"/>
                <a:cs typeface="Arial" panose="020B0604020202020204" pitchFamily="34" charset="0"/>
              </a:rPr>
              <a:t>ipu</a:t>
            </a:r>
            <a:r>
              <a:rPr lang="en-US" altLang="zh-CN" sz="1600" b="1" dirty="0">
                <a:solidFill>
                  <a:srgbClr val="000000"/>
                </a:solidFill>
                <a:latin typeface="Arial" panose="020B0604020202020204" pitchFamily="34" charset="0"/>
                <a:cs typeface="Arial" panose="020B0604020202020204" pitchFamily="34" charset="0"/>
              </a:rPr>
              <a:t>. (2) </a:t>
            </a:r>
            <a:r>
              <a:rPr lang="en-US" altLang="zh-CN" sz="1600" b="1" dirty="0">
                <a:solidFill>
                  <a:srgbClr val="0000FF"/>
                </a:solidFill>
                <a:latin typeface="Arial" panose="020B0604020202020204" pitchFamily="34" charset="0"/>
                <a:cs typeface="Arial" panose="020B0604020202020204" pitchFamily="34" charset="0"/>
              </a:rPr>
              <a:t>exec</a:t>
            </a:r>
            <a:r>
              <a:rPr lang="en-US" altLang="zh-CN" sz="1600" b="1" dirty="0">
                <a:solidFill>
                  <a:srgbClr val="000000"/>
                </a:solidFill>
                <a:latin typeface="Arial" panose="020B0604020202020204" pitchFamily="34" charset="0"/>
                <a:cs typeface="Arial" panose="020B0604020202020204" pitchFamily="34" charset="0"/>
              </a:rPr>
              <a:t>. (3) </a:t>
            </a:r>
            <a:r>
              <a:rPr lang="en-US" altLang="zh-CN" sz="1600" b="1" dirty="0">
                <a:solidFill>
                  <a:srgbClr val="0000FF"/>
                </a:solidFill>
                <a:latin typeface="Arial" panose="020B0604020202020204" pitchFamily="34" charset="0"/>
                <a:cs typeface="Arial" panose="020B0604020202020204" pitchFamily="34" charset="0"/>
              </a:rPr>
              <a:t>Get k</a:t>
            </a:r>
            <a:r>
              <a:rPr lang="en-US" altLang="zh-CN" sz="1600" b="1" dirty="0">
                <a:solidFill>
                  <a:srgbClr val="000000"/>
                </a:solidFill>
                <a:latin typeface="Arial" panose="020B0604020202020204" pitchFamily="34" charset="0"/>
                <a:cs typeface="Arial" panose="020B0604020202020204" pitchFamily="34" charset="0"/>
              </a:rPr>
              <a:t>.</a:t>
            </a:r>
            <a:r>
              <a:rPr lang="zh-CN" altLang="en-US" sz="1600" b="1" dirty="0">
                <a:solidFill>
                  <a:srgbClr val="000000"/>
                </a:solidFill>
                <a:latin typeface="Arial" panose="020B0604020202020204" pitchFamily="34" charset="0"/>
                <a:cs typeface="Arial" panose="020B0604020202020204" pitchFamily="34" charset="0"/>
              </a:rPr>
              <a:t> </a:t>
            </a:r>
            <a:r>
              <a:rPr lang="en-US" altLang="zh-CN" sz="1600" b="1" dirty="0">
                <a:solidFill>
                  <a:srgbClr val="000000"/>
                </a:solidFill>
                <a:latin typeface="Arial" panose="020B0604020202020204" pitchFamily="34" charset="0"/>
                <a:cs typeface="Arial" panose="020B0604020202020204" pitchFamily="34" charset="0"/>
              </a:rPr>
              <a:t>(4) </a:t>
            </a:r>
            <a:r>
              <a:rPr lang="en-US" altLang="zh-CN" sz="1600" b="1" dirty="0">
                <a:solidFill>
                  <a:srgbClr val="0000FF"/>
                </a:solidFill>
                <a:latin typeface="Arial" panose="020B0604020202020204" pitchFamily="34" charset="0"/>
                <a:cs typeface="Arial" panose="020B0604020202020204" pitchFamily="34" charset="0"/>
              </a:rPr>
              <a:t>outp</a:t>
            </a:r>
            <a:r>
              <a:rPr lang="en-US" altLang="zh-CN" sz="1600" b="1" dirty="0">
                <a:solidFill>
                  <a:srgbClr val="000000"/>
                </a:solidFill>
                <a:latin typeface="Arial" panose="020B0604020202020204" pitchFamily="34" charset="0"/>
                <a:cs typeface="Arial" panose="020B0604020202020204" pitchFamily="34" charset="0"/>
              </a:rPr>
              <a:t>.</a:t>
            </a:r>
          </a:p>
        </p:txBody>
      </p:sp>
      <p:cxnSp>
        <p:nvCxnSpPr>
          <p:cNvPr id="18" name="直接连接符 17">
            <a:extLst>
              <a:ext uri="{FF2B5EF4-FFF2-40B4-BE49-F238E27FC236}">
                <a16:creationId xmlns:a16="http://schemas.microsoft.com/office/drawing/2014/main" id="{9595F5D3-DA90-69EB-B143-A77AD9BBBD43}"/>
              </a:ext>
            </a:extLst>
          </p:cNvPr>
          <p:cNvCxnSpPr>
            <a:cxnSpLocks/>
          </p:cNvCxnSpPr>
          <p:nvPr/>
        </p:nvCxnSpPr>
        <p:spPr>
          <a:xfrm>
            <a:off x="6045667" y="1340768"/>
            <a:ext cx="0" cy="54006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灯片编号占位符 4">
            <a:extLst>
              <a:ext uri="{FF2B5EF4-FFF2-40B4-BE49-F238E27FC236}">
                <a16:creationId xmlns:a16="http://schemas.microsoft.com/office/drawing/2014/main" id="{96490F88-F51B-4F4A-99B9-CB0BB7425DB3}"/>
              </a:ext>
            </a:extLst>
          </p:cNvPr>
          <p:cNvSpPr>
            <a:spLocks noGrp="1"/>
          </p:cNvSpPr>
          <p:nvPr>
            <p:ph type="sldNum" sz="quarter" idx="12"/>
          </p:nvPr>
        </p:nvSpPr>
        <p:spPr/>
        <p:txBody>
          <a:bodyPr/>
          <a:lstStyle/>
          <a:p>
            <a:fld id="{1446006D-88F2-4575-8DB4-2FA8AB281138}" type="slidenum">
              <a:rPr lang="zh-CN" altLang="en-US" smtClean="0"/>
              <a:t>8</a:t>
            </a:fld>
            <a:endParaRPr lang="zh-CN" altLang="en-US"/>
          </a:p>
        </p:txBody>
      </p:sp>
      <p:sp>
        <p:nvSpPr>
          <p:cNvPr id="16" name="文本框 15">
            <a:extLst>
              <a:ext uri="{FF2B5EF4-FFF2-40B4-BE49-F238E27FC236}">
                <a16:creationId xmlns:a16="http://schemas.microsoft.com/office/drawing/2014/main" id="{0E7B9597-C529-4BDA-948C-682D86E51114}"/>
              </a:ext>
            </a:extLst>
          </p:cNvPr>
          <p:cNvSpPr txBox="1"/>
          <p:nvPr/>
        </p:nvSpPr>
        <p:spPr>
          <a:xfrm>
            <a:off x="750329" y="1778689"/>
            <a:ext cx="3185431" cy="78534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600" dirty="0">
                <a:latin typeface="Arial" panose="020B0604020202020204" pitchFamily="34" charset="0"/>
                <a:cs typeface="Arial" panose="020B0604020202020204" pitchFamily="34" charset="0"/>
              </a:rPr>
              <a:t>Splicer</a:t>
            </a:r>
          </a:p>
          <a:p>
            <a:pPr marL="285750" indent="-285750">
              <a:lnSpc>
                <a:spcPct val="150000"/>
              </a:lnSpc>
              <a:buFont typeface="Wingdings" panose="05000000000000000000" pitchFamily="2" charset="2"/>
              <a:buChar char="l"/>
            </a:pPr>
            <a:r>
              <a:rPr lang="en-US" altLang="zh-CN" sz="1600" dirty="0">
                <a:latin typeface="Arial" panose="020B0604020202020204" pitchFamily="34" charset="0"/>
                <a:cs typeface="Arial" panose="020B0604020202020204" pitchFamily="34" charset="0"/>
              </a:rPr>
              <a:t>Smooth node</a:t>
            </a:r>
          </a:p>
        </p:txBody>
      </p:sp>
    </p:spTree>
    <p:extLst>
      <p:ext uri="{BB962C8B-B14F-4D97-AF65-F5344CB8AC3E}">
        <p14:creationId xmlns:p14="http://schemas.microsoft.com/office/powerpoint/2010/main" val="1517462426"/>
      </p:ext>
    </p:extLst>
  </p:cSld>
  <p:clrMapOvr>
    <a:masterClrMapping/>
  </p:clrMapOvr>
  <mc:AlternateContent xmlns:mc="http://schemas.openxmlformats.org/markup-compatibility/2006" xmlns:p14="http://schemas.microsoft.com/office/powerpoint/2010/main">
    <mc:Choice Requires="p14">
      <p:transition spd="med" p14:dur="700" advTm="247003">
        <p:fade/>
      </p:transition>
    </mc:Choice>
    <mc:Fallback xmlns="">
      <p:transition spd="med" advTm="24700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9126511" cy="721395"/>
          </a:xfrm>
          <a:ln w="12700" cmpd="sng">
            <a:noFill/>
          </a:ln>
        </p:spPr>
        <p:txBody>
          <a:bodyPr vert="horz" anchor="ctr"/>
          <a:lstStyle/>
          <a:p>
            <a:r>
              <a:rPr kumimoji="1" lang="en-US" altLang="zh-CN" sz="3200" dirty="0"/>
              <a:t>Trust &amp; Com.  Models</a:t>
            </a:r>
            <a:endParaRPr kumimoji="1" lang="zh-CN" altLang="en-US" sz="3200" dirty="0"/>
          </a:p>
        </p:txBody>
      </p:sp>
      <p:pic>
        <p:nvPicPr>
          <p:cNvPr id="19" name="图片 18"/>
          <p:cNvPicPr>
            <a:picLocks noChangeAspect="1"/>
          </p:cNvPicPr>
          <p:nvPr/>
        </p:nvPicPr>
        <p:blipFill>
          <a:blip r:embed="rId3">
            <a:lum bright="100000"/>
          </a:blip>
          <a:stretch>
            <a:fillRect/>
          </a:stretch>
        </p:blipFill>
        <p:spPr>
          <a:xfrm>
            <a:off x="9742506" y="333552"/>
            <a:ext cx="2117688" cy="570755"/>
          </a:xfrm>
          <a:prstGeom prst="rect">
            <a:avLst/>
          </a:prstGeom>
        </p:spPr>
      </p:pic>
      <p:sp>
        <p:nvSpPr>
          <p:cNvPr id="8" name="矩形 7">
            <a:extLst>
              <a:ext uri="{FF2B5EF4-FFF2-40B4-BE49-F238E27FC236}">
                <a16:creationId xmlns:a16="http://schemas.microsoft.com/office/drawing/2014/main" id="{7773BB88-9803-410C-A2EE-7592EF3E7E7A}"/>
              </a:ext>
            </a:extLst>
          </p:cNvPr>
          <p:cNvSpPr/>
          <p:nvPr/>
        </p:nvSpPr>
        <p:spPr>
          <a:xfrm>
            <a:off x="561340" y="1191854"/>
            <a:ext cx="2870357"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3E81"/>
                </a:solidFill>
                <a:latin typeface="Arial" panose="020B0604020202020204" pitchFamily="34" charset="0"/>
                <a:cs typeface="Arial" panose="020B0604020202020204" pitchFamily="34" charset="0"/>
              </a:rPr>
              <a:t>Trust Model</a:t>
            </a:r>
            <a:endParaRPr lang="zh-CN" altLang="en-US" sz="2000" b="1" dirty="0">
              <a:solidFill>
                <a:srgbClr val="003E81"/>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74DF1BB0-5625-5D1F-5413-DE26E164584F}"/>
              </a:ext>
            </a:extLst>
          </p:cNvPr>
          <p:cNvSpPr txBox="1"/>
          <p:nvPr/>
        </p:nvSpPr>
        <p:spPr>
          <a:xfrm>
            <a:off x="6264060" y="4869160"/>
            <a:ext cx="5446696" cy="1755487"/>
          </a:xfrm>
          <a:prstGeom prst="rect">
            <a:avLst/>
          </a:prstGeom>
          <a:ln>
            <a:solidFill>
              <a:srgbClr val="003E81"/>
            </a:solidFill>
          </a:ln>
        </p:spPr>
        <p:style>
          <a:lnRef idx="2">
            <a:schemeClr val="accent1"/>
          </a:lnRef>
          <a:fillRef idx="1">
            <a:schemeClr val="lt1"/>
          </a:fillRef>
          <a:effectRef idx="0">
            <a:schemeClr val="accent1"/>
          </a:effectRef>
          <a:fontRef idx="minor">
            <a:schemeClr val="dk1"/>
          </a:fontRef>
        </p:style>
        <p:txBody>
          <a:bodyPr wrap="square">
            <a:noAutofit/>
          </a:bodyPr>
          <a:lstStyle/>
          <a:p>
            <a:pPr algn="just"/>
            <a:r>
              <a:rPr lang="en-US" altLang="zh-CN" sz="1600" i="0" dirty="0">
                <a:solidFill>
                  <a:srgbClr val="000000"/>
                </a:solidFill>
                <a:effectLst/>
                <a:latin typeface="Arial" panose="020B0604020202020204" pitchFamily="34" charset="0"/>
                <a:cs typeface="Arial" panose="020B0604020202020204" pitchFamily="34" charset="0"/>
              </a:rPr>
              <a:t>Splicer runs under the </a:t>
            </a:r>
            <a:r>
              <a:rPr lang="en-US" altLang="zh-CN" sz="1600" b="1" i="0" dirty="0">
                <a:solidFill>
                  <a:srgbClr val="0000FF"/>
                </a:solidFill>
                <a:effectLst/>
                <a:latin typeface="Arial" panose="020B0604020202020204" pitchFamily="34" charset="0"/>
                <a:cs typeface="Arial" panose="020B0604020202020204" pitchFamily="34" charset="0"/>
              </a:rPr>
              <a:t>bounded synchronous communication setting</a:t>
            </a:r>
            <a:r>
              <a:rPr lang="en-US" altLang="zh-CN" sz="1600" i="0" dirty="0">
                <a:solidFill>
                  <a:srgbClr val="000000"/>
                </a:solidFill>
                <a:effectLst/>
                <a:latin typeface="Arial" panose="020B0604020202020204" pitchFamily="34" charset="0"/>
                <a:cs typeface="Arial" panose="020B0604020202020204" pitchFamily="34" charset="0"/>
              </a:rPr>
              <a:t> (in epochs)</a:t>
            </a:r>
          </a:p>
          <a:p>
            <a:pPr algn="just"/>
            <a:r>
              <a:rPr lang="zh-CN" altLang="en-US" sz="1600" b="1" dirty="0">
                <a:solidFill>
                  <a:srgbClr val="0000FF"/>
                </a:solidFill>
                <a:latin typeface="Arial" panose="020B0604020202020204" pitchFamily="34" charset="0"/>
                <a:cs typeface="Arial" panose="020B0604020202020204" pitchFamily="34" charset="0"/>
              </a:rPr>
              <a:t>①</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Synchronize the final global information of the last epoch.</a:t>
            </a:r>
            <a:r>
              <a:rPr lang="zh-CN" altLang="en-US" sz="1600" dirty="0">
                <a:solidFill>
                  <a:srgbClr val="000000"/>
                </a:solidFill>
                <a:latin typeface="Arial" panose="020B0604020202020204" pitchFamily="34" charset="0"/>
                <a:cs typeface="Arial" panose="020B0604020202020204" pitchFamily="34" charset="0"/>
              </a:rPr>
              <a:t> </a:t>
            </a:r>
            <a:r>
              <a:rPr lang="zh-CN" altLang="en-US" sz="1600" b="1" dirty="0">
                <a:solidFill>
                  <a:srgbClr val="0000FF"/>
                </a:solidFill>
                <a:latin typeface="Arial" panose="020B0604020202020204" pitchFamily="34" charset="0"/>
                <a:cs typeface="Arial" panose="020B0604020202020204" pitchFamily="34" charset="0"/>
              </a:rPr>
              <a:t>②</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PCHs receive payment requests. </a:t>
            </a:r>
            <a:r>
              <a:rPr lang="zh-CN" altLang="en-US" sz="1600" b="1" dirty="0">
                <a:solidFill>
                  <a:srgbClr val="0000FF"/>
                </a:solidFill>
                <a:latin typeface="Arial" panose="020B0604020202020204" pitchFamily="34" charset="0"/>
                <a:cs typeface="Arial" panose="020B0604020202020204" pitchFamily="34" charset="0"/>
              </a:rPr>
              <a:t>③</a:t>
            </a:r>
            <a:r>
              <a:rPr lang="zh-CN" altLang="en-US" sz="1600" b="1"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Each PCH makes distributed routing decisions. </a:t>
            </a:r>
            <a:r>
              <a:rPr lang="zh-CN" altLang="en-US" sz="1600" b="1" dirty="0">
                <a:solidFill>
                  <a:srgbClr val="0000FF"/>
                </a:solidFill>
                <a:latin typeface="Arial" panose="020B0604020202020204" pitchFamily="34" charset="0"/>
                <a:cs typeface="Arial" panose="020B0604020202020204" pitchFamily="34" charset="0"/>
              </a:rPr>
              <a:t>④</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Route payments. </a:t>
            </a:r>
            <a:r>
              <a:rPr lang="zh-CN" altLang="en-US" sz="1600" b="1" dirty="0">
                <a:solidFill>
                  <a:srgbClr val="0000FF"/>
                </a:solidFill>
                <a:latin typeface="Arial" panose="020B0604020202020204" pitchFamily="34" charset="0"/>
                <a:cs typeface="Arial" panose="020B0604020202020204" pitchFamily="34" charset="0"/>
              </a:rPr>
              <a:t>⑤</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Generate</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ACK. </a:t>
            </a:r>
            <a:r>
              <a:rPr lang="zh-CN" altLang="en-US" sz="1600" b="1" dirty="0">
                <a:solidFill>
                  <a:srgbClr val="0000FF"/>
                </a:solidFill>
                <a:latin typeface="Arial" panose="020B0604020202020204" pitchFamily="34" charset="0"/>
                <a:cs typeface="Arial" panose="020B0604020202020204" pitchFamily="34" charset="0"/>
              </a:rPr>
              <a:t>⑥</a:t>
            </a:r>
            <a:r>
              <a:rPr lang="zh-CN" altLang="en-US" sz="1600" b="1"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Forward ACK</a:t>
            </a:r>
          </a:p>
        </p:txBody>
      </p:sp>
      <p:sp>
        <p:nvSpPr>
          <p:cNvPr id="5" name="灯片编号占位符 4">
            <a:extLst>
              <a:ext uri="{FF2B5EF4-FFF2-40B4-BE49-F238E27FC236}">
                <a16:creationId xmlns:a16="http://schemas.microsoft.com/office/drawing/2014/main" id="{96490F88-F51B-4F4A-99B9-CB0BB7425DB3}"/>
              </a:ext>
            </a:extLst>
          </p:cNvPr>
          <p:cNvSpPr>
            <a:spLocks noGrp="1"/>
          </p:cNvSpPr>
          <p:nvPr>
            <p:ph type="sldNum" sz="quarter" idx="12"/>
          </p:nvPr>
        </p:nvSpPr>
        <p:spPr/>
        <p:txBody>
          <a:bodyPr/>
          <a:lstStyle/>
          <a:p>
            <a:fld id="{1446006D-88F2-4575-8DB4-2FA8AB281138}" type="slidenum">
              <a:rPr lang="zh-CN" altLang="en-US" smtClean="0">
                <a:latin typeface="Arial" panose="020B0604020202020204" pitchFamily="34" charset="0"/>
                <a:cs typeface="Arial" panose="020B0604020202020204" pitchFamily="34" charset="0"/>
              </a:rPr>
              <a:t>9</a:t>
            </a:fld>
            <a:endParaRPr lang="zh-CN" altLang="en-US">
              <a:latin typeface="Arial" panose="020B0604020202020204" pitchFamily="34" charset="0"/>
              <a:cs typeface="Arial" panose="020B0604020202020204" pitchFamily="34" charset="0"/>
            </a:endParaRPr>
          </a:p>
        </p:txBody>
      </p:sp>
      <p:grpSp>
        <p:nvGrpSpPr>
          <p:cNvPr id="16" name="组合 15">
            <a:extLst>
              <a:ext uri="{FF2B5EF4-FFF2-40B4-BE49-F238E27FC236}">
                <a16:creationId xmlns:a16="http://schemas.microsoft.com/office/drawing/2014/main" id="{E02E412E-B19D-48E9-AF5E-03CF5DDFBC0C}"/>
              </a:ext>
            </a:extLst>
          </p:cNvPr>
          <p:cNvGrpSpPr/>
          <p:nvPr/>
        </p:nvGrpSpPr>
        <p:grpSpPr>
          <a:xfrm>
            <a:off x="258336" y="2094670"/>
            <a:ext cx="11720975" cy="2546521"/>
            <a:chOff x="245057" y="2504586"/>
            <a:chExt cx="11720975" cy="2546521"/>
          </a:xfrm>
        </p:grpSpPr>
        <p:grpSp>
          <p:nvGrpSpPr>
            <p:cNvPr id="11" name="组合 10">
              <a:extLst>
                <a:ext uri="{FF2B5EF4-FFF2-40B4-BE49-F238E27FC236}">
                  <a16:creationId xmlns:a16="http://schemas.microsoft.com/office/drawing/2014/main" id="{2CF3477D-DB9C-1A92-04D1-8E9EC0FF384C}"/>
                </a:ext>
              </a:extLst>
            </p:cNvPr>
            <p:cNvGrpSpPr/>
            <p:nvPr/>
          </p:nvGrpSpPr>
          <p:grpSpPr>
            <a:xfrm>
              <a:off x="1148287" y="4743330"/>
              <a:ext cx="10178597" cy="307777"/>
              <a:chOff x="1146119" y="4522177"/>
              <a:chExt cx="10178597" cy="307777"/>
            </a:xfrm>
          </p:grpSpPr>
          <p:sp>
            <p:nvSpPr>
              <p:cNvPr id="3" name="文本框 2">
                <a:extLst>
                  <a:ext uri="{FF2B5EF4-FFF2-40B4-BE49-F238E27FC236}">
                    <a16:creationId xmlns:a16="http://schemas.microsoft.com/office/drawing/2014/main" id="{91A52180-F4A8-B125-CD36-E7FAE25A07BD}"/>
                  </a:ext>
                </a:extLst>
              </p:cNvPr>
              <p:cNvSpPr txBox="1"/>
              <p:nvPr/>
            </p:nvSpPr>
            <p:spPr>
              <a:xfrm>
                <a:off x="1146119" y="4522177"/>
                <a:ext cx="3935760" cy="307777"/>
              </a:xfrm>
              <a:prstGeom prst="rect">
                <a:avLst/>
              </a:prstGeom>
              <a:noFill/>
            </p:spPr>
            <p:txBody>
              <a:bodyPr wrap="square">
                <a:spAutoFit/>
              </a:bodyPr>
              <a:lstStyle/>
              <a:p>
                <a:pPr algn="ctr"/>
                <a:r>
                  <a:rPr lang="zh-CN" altLang="en-US" sz="1400" dirty="0">
                    <a:latin typeface="Arial" panose="020B0604020202020204" pitchFamily="34" charset="0"/>
                    <a:cs typeface="Arial" panose="020B0604020202020204" pitchFamily="34" charset="0"/>
                  </a:rPr>
                  <a:t>Fig. </a:t>
                </a:r>
                <a:r>
                  <a:rPr lang="en-US" altLang="zh-CN" sz="1400" dirty="0">
                    <a:latin typeface="Arial" panose="020B0604020202020204" pitchFamily="34" charset="0"/>
                    <a:cs typeface="Arial" panose="020B0604020202020204" pitchFamily="34" charset="0"/>
                  </a:rPr>
                  <a:t>7</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System trust transference model.</a:t>
                </a:r>
                <a:endParaRPr lang="zh-CN" altLang="en-US" sz="14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36C7E9EF-64BF-05C1-7A84-F12243BDD724}"/>
                  </a:ext>
                </a:extLst>
              </p:cNvPr>
              <p:cNvSpPr txBox="1"/>
              <p:nvPr/>
            </p:nvSpPr>
            <p:spPr>
              <a:xfrm>
                <a:off x="6619206" y="4522177"/>
                <a:ext cx="4705510" cy="307777"/>
              </a:xfrm>
              <a:prstGeom prst="rect">
                <a:avLst/>
              </a:prstGeom>
              <a:noFill/>
            </p:spPr>
            <p:txBody>
              <a:bodyPr wrap="square">
                <a:spAutoFit/>
              </a:bodyPr>
              <a:lstStyle/>
              <a:p>
                <a:pPr algn="ctr"/>
                <a:r>
                  <a:rPr lang="zh-CN" altLang="en-US" sz="1400" dirty="0">
                    <a:latin typeface="Arial" panose="020B0604020202020204" pitchFamily="34" charset="0"/>
                    <a:cs typeface="Arial" panose="020B0604020202020204" pitchFamily="34" charset="0"/>
                  </a:rPr>
                  <a:t>Fig. </a:t>
                </a:r>
                <a:r>
                  <a:rPr lang="en-US" altLang="zh-CN" sz="1400" dirty="0">
                    <a:latin typeface="Arial" panose="020B0604020202020204" pitchFamily="34" charset="0"/>
                    <a:cs typeface="Arial" panose="020B0604020202020204" pitchFamily="34" charset="0"/>
                  </a:rPr>
                  <a:t>8</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System communication process in epoch e+1.</a:t>
                </a:r>
                <a:endParaRPr lang="zh-CN" altLang="en-US" sz="1400" dirty="0">
                  <a:latin typeface="Arial" panose="020B0604020202020204" pitchFamily="34" charset="0"/>
                  <a:cs typeface="Arial" panose="020B0604020202020204" pitchFamily="34" charset="0"/>
                </a:endParaRPr>
              </a:p>
            </p:txBody>
          </p:sp>
        </p:grpSp>
        <p:pic>
          <p:nvPicPr>
            <p:cNvPr id="12" name="图片 11">
              <a:extLst>
                <a:ext uri="{FF2B5EF4-FFF2-40B4-BE49-F238E27FC236}">
                  <a16:creationId xmlns:a16="http://schemas.microsoft.com/office/drawing/2014/main" id="{0B14F636-3978-4637-A020-A60818913BA0}"/>
                </a:ext>
              </a:extLst>
            </p:cNvPr>
            <p:cNvPicPr>
              <a:picLocks noChangeAspect="1"/>
            </p:cNvPicPr>
            <p:nvPr/>
          </p:nvPicPr>
          <p:blipFill>
            <a:blip r:embed="rId4"/>
            <a:stretch>
              <a:fillRect/>
            </a:stretch>
          </p:blipFill>
          <p:spPr>
            <a:xfrm>
              <a:off x="245057" y="2504586"/>
              <a:ext cx="5742219" cy="2280851"/>
            </a:xfrm>
            <a:prstGeom prst="rect">
              <a:avLst/>
            </a:prstGeom>
          </p:spPr>
        </p:pic>
        <p:pic>
          <p:nvPicPr>
            <p:cNvPr id="15" name="图片 14">
              <a:extLst>
                <a:ext uri="{FF2B5EF4-FFF2-40B4-BE49-F238E27FC236}">
                  <a16:creationId xmlns:a16="http://schemas.microsoft.com/office/drawing/2014/main" id="{67EE29EC-CDD6-4A43-AC6D-C656351F67F4}"/>
                </a:ext>
              </a:extLst>
            </p:cNvPr>
            <p:cNvPicPr>
              <a:picLocks noChangeAspect="1"/>
            </p:cNvPicPr>
            <p:nvPr/>
          </p:nvPicPr>
          <p:blipFill>
            <a:blip r:embed="rId5"/>
            <a:stretch>
              <a:fillRect/>
            </a:stretch>
          </p:blipFill>
          <p:spPr>
            <a:xfrm>
              <a:off x="6111167" y="2617979"/>
              <a:ext cx="5854865" cy="2161223"/>
            </a:xfrm>
            <a:prstGeom prst="rect">
              <a:avLst/>
            </a:prstGeom>
          </p:spPr>
        </p:pic>
      </p:grpSp>
      <p:cxnSp>
        <p:nvCxnSpPr>
          <p:cNvPr id="18" name="直接连接符 17">
            <a:extLst>
              <a:ext uri="{FF2B5EF4-FFF2-40B4-BE49-F238E27FC236}">
                <a16:creationId xmlns:a16="http://schemas.microsoft.com/office/drawing/2014/main" id="{9595F5D3-DA90-69EB-B143-A77AD9BBBD43}"/>
              </a:ext>
            </a:extLst>
          </p:cNvPr>
          <p:cNvCxnSpPr>
            <a:cxnSpLocks/>
          </p:cNvCxnSpPr>
          <p:nvPr/>
        </p:nvCxnSpPr>
        <p:spPr>
          <a:xfrm>
            <a:off x="6045667" y="1340768"/>
            <a:ext cx="0" cy="54006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文本框 19">
            <a:extLst>
              <a:ext uri="{FF2B5EF4-FFF2-40B4-BE49-F238E27FC236}">
                <a16:creationId xmlns:a16="http://schemas.microsoft.com/office/drawing/2014/main" id="{DAC668D3-F852-42D9-8646-1A5961238D9D}"/>
              </a:ext>
            </a:extLst>
          </p:cNvPr>
          <p:cNvSpPr txBox="1"/>
          <p:nvPr/>
        </p:nvSpPr>
        <p:spPr>
          <a:xfrm>
            <a:off x="406097" y="4869160"/>
            <a:ext cx="5446696" cy="1764259"/>
          </a:xfrm>
          <a:prstGeom prst="rect">
            <a:avLst/>
          </a:prstGeom>
          <a:ln>
            <a:solidFill>
              <a:srgbClr val="003E81"/>
            </a:solidFill>
          </a:ln>
        </p:spPr>
        <p:style>
          <a:lnRef idx="2">
            <a:schemeClr val="accent1"/>
          </a:lnRef>
          <a:fillRef idx="1">
            <a:schemeClr val="lt1"/>
          </a:fillRef>
          <a:effectRef idx="0">
            <a:schemeClr val="accent1"/>
          </a:effectRef>
          <a:fontRef idx="minor">
            <a:schemeClr val="dk1"/>
          </a:fontRef>
        </p:style>
        <p:txBody>
          <a:bodyPr wrap="square">
            <a:noAutofit/>
          </a:bodyPr>
          <a:lstStyle/>
          <a:p>
            <a:pPr algn="just"/>
            <a:r>
              <a:rPr lang="en-US" altLang="zh-CN" sz="1600" i="0" dirty="0">
                <a:solidFill>
                  <a:srgbClr val="000000"/>
                </a:solidFill>
                <a:effectLst/>
                <a:latin typeface="Arial" panose="020B0604020202020204" pitchFamily="34" charset="0"/>
                <a:cs typeface="Arial" panose="020B0604020202020204" pitchFamily="34" charset="0"/>
              </a:rPr>
              <a:t>Splicer is </a:t>
            </a:r>
            <a:r>
              <a:rPr lang="en-US" altLang="zh-CN" sz="1600" b="1" i="0" dirty="0">
                <a:solidFill>
                  <a:srgbClr val="0000FF"/>
                </a:solidFill>
                <a:effectLst/>
                <a:latin typeface="Arial" panose="020B0604020202020204" pitchFamily="34" charset="0"/>
                <a:cs typeface="Arial" panose="020B0604020202020204" pitchFamily="34" charset="0"/>
              </a:rPr>
              <a:t>community-autonomous</a:t>
            </a:r>
            <a:r>
              <a:rPr lang="en-US" altLang="zh-CN" sz="1600" i="0" dirty="0">
                <a:solidFill>
                  <a:srgbClr val="000000"/>
                </a:solidFill>
                <a:effectLst/>
                <a:latin typeface="Arial" panose="020B0604020202020204" pitchFamily="34" charset="0"/>
                <a:cs typeface="Arial" panose="020B0604020202020204" pitchFamily="34" charset="0"/>
              </a:rPr>
              <a:t>, and there is a certain trust transference between entities</a:t>
            </a:r>
          </a:p>
          <a:p>
            <a:pPr marL="285750" indent="-285750" algn="just">
              <a:buFont typeface="Arial" panose="020B0604020202020204" pitchFamily="34" charset="0"/>
              <a:buChar char="•"/>
            </a:pPr>
            <a:r>
              <a:rPr lang="en-US" altLang="zh-CN" sz="1600" dirty="0">
                <a:solidFill>
                  <a:srgbClr val="000000"/>
                </a:solidFill>
                <a:latin typeface="Arial" panose="020B0604020202020204" pitchFamily="34" charset="0"/>
                <a:cs typeface="Arial" panose="020B0604020202020204" pitchFamily="34" charset="0"/>
              </a:rPr>
              <a:t>A </a:t>
            </a:r>
            <a:r>
              <a:rPr lang="en-US" altLang="zh-CN" sz="1600" b="1" dirty="0">
                <a:solidFill>
                  <a:srgbClr val="0000FF"/>
                </a:solidFill>
                <a:latin typeface="Arial" panose="020B0604020202020204" pitchFamily="34" charset="0"/>
                <a:cs typeface="Arial" panose="020B0604020202020204" pitchFamily="34" charset="0"/>
              </a:rPr>
              <a:t>multiwinner voting algorithm </a:t>
            </a:r>
            <a:r>
              <a:rPr lang="en-US" altLang="zh-CN" sz="1600" dirty="0">
                <a:solidFill>
                  <a:srgbClr val="000000"/>
                </a:solidFill>
                <a:latin typeface="Arial" panose="020B0604020202020204" pitchFamily="34" charset="0"/>
                <a:cs typeface="Arial" panose="020B0604020202020204" pitchFamily="34" charset="0"/>
              </a:rPr>
              <a:t>allows all entities to fairly select a PCH candidate list in a long period</a:t>
            </a:r>
          </a:p>
          <a:p>
            <a:pPr marL="285750" indent="-285750" algn="just">
              <a:buFont typeface="Arial" panose="020B0604020202020204" pitchFamily="34" charset="0"/>
              <a:buChar char="•"/>
            </a:pPr>
            <a:r>
              <a:rPr lang="en-US" altLang="zh-CN" sz="1600" dirty="0">
                <a:solidFill>
                  <a:srgbClr val="000000"/>
                </a:solidFill>
                <a:latin typeface="Arial" panose="020B0604020202020204" pitchFamily="34" charset="0"/>
                <a:cs typeface="Arial" panose="020B0604020202020204" pitchFamily="34" charset="0"/>
              </a:rPr>
              <a:t>Candidates run a </a:t>
            </a:r>
            <a:r>
              <a:rPr lang="en-US" altLang="zh-CN" sz="1600" b="1" dirty="0">
                <a:solidFill>
                  <a:srgbClr val="0000FF"/>
                </a:solidFill>
                <a:latin typeface="Arial" panose="020B0604020202020204" pitchFamily="34" charset="0"/>
                <a:cs typeface="Arial" panose="020B0604020202020204" pitchFamily="34" charset="0"/>
              </a:rPr>
              <a:t>smart contract </a:t>
            </a:r>
            <a:r>
              <a:rPr lang="en-US" altLang="zh-CN" sz="1600" dirty="0">
                <a:solidFill>
                  <a:srgbClr val="000000"/>
                </a:solidFill>
                <a:latin typeface="Arial" panose="020B0604020202020204" pitchFamily="34" charset="0"/>
                <a:cs typeface="Arial" panose="020B0604020202020204" pitchFamily="34" charset="0"/>
              </a:rPr>
              <a:t>containing a </a:t>
            </a:r>
            <a:r>
              <a:rPr lang="en-US" altLang="zh-CN" sz="1600" b="1" dirty="0">
                <a:solidFill>
                  <a:srgbClr val="0000FF"/>
                </a:solidFill>
                <a:latin typeface="Arial" panose="020B0604020202020204" pitchFamily="34" charset="0"/>
                <a:cs typeface="Arial" panose="020B0604020202020204" pitchFamily="34" charset="0"/>
              </a:rPr>
              <a:t>placement optimization algorithm</a:t>
            </a:r>
            <a:r>
              <a:rPr lang="en-US" altLang="zh-CN" sz="1600" dirty="0">
                <a:solidFill>
                  <a:srgbClr val="000000"/>
                </a:solidFill>
                <a:latin typeface="Arial" panose="020B0604020202020204" pitchFamily="34" charset="0"/>
                <a:cs typeface="Arial" panose="020B0604020202020204" pitchFamily="34" charset="0"/>
              </a:rPr>
              <a:t> to determine the actual PCHs</a:t>
            </a:r>
          </a:p>
        </p:txBody>
      </p:sp>
      <p:sp>
        <p:nvSpPr>
          <p:cNvPr id="17" name="矩形 16">
            <a:extLst>
              <a:ext uri="{FF2B5EF4-FFF2-40B4-BE49-F238E27FC236}">
                <a16:creationId xmlns:a16="http://schemas.microsoft.com/office/drawing/2014/main" id="{393FDB9F-F61C-4E42-A032-3E735D01B85A}"/>
              </a:ext>
            </a:extLst>
          </p:cNvPr>
          <p:cNvSpPr/>
          <p:nvPr/>
        </p:nvSpPr>
        <p:spPr>
          <a:xfrm>
            <a:off x="6456040" y="1191854"/>
            <a:ext cx="4032446"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3E81"/>
                </a:solidFill>
                <a:latin typeface="Arial" panose="020B0604020202020204" pitchFamily="34" charset="0"/>
                <a:cs typeface="Arial" panose="020B0604020202020204" pitchFamily="34" charset="0"/>
              </a:rPr>
              <a:t>Communication Model</a:t>
            </a:r>
            <a:endParaRPr lang="zh-CN" altLang="en-US" sz="2000" b="1" dirty="0">
              <a:solidFill>
                <a:srgbClr val="003E8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9071617"/>
      </p:ext>
    </p:extLst>
  </p:cSld>
  <p:clrMapOvr>
    <a:masterClrMapping/>
  </p:clrMapOvr>
  <mc:AlternateContent xmlns:mc="http://schemas.openxmlformats.org/markup-compatibility/2006" xmlns:p14="http://schemas.microsoft.com/office/powerpoint/2010/main">
    <mc:Choice Requires="p14">
      <p:transition spd="med" p14:dur="700" advTm="210947">
        <p:fade/>
      </p:transition>
    </mc:Choice>
    <mc:Fallback xmlns="">
      <p:transition spd="med" advTm="210947">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9.5|5"/>
</p:tagLst>
</file>

<file path=ppt/tags/tag2.xml><?xml version="1.0" encoding="utf-8"?>
<p:tagLst xmlns:a="http://schemas.openxmlformats.org/drawingml/2006/main" xmlns:r="http://schemas.openxmlformats.org/officeDocument/2006/relationships" xmlns:p="http://schemas.openxmlformats.org/presentationml/2006/main">
  <p:tag name="TIMING" val="|14|2"/>
</p:tagLst>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12097</TotalTime>
  <Words>4401</Words>
  <Application>Microsoft Office PowerPoint</Application>
  <PresentationFormat>宽屏</PresentationFormat>
  <Paragraphs>268</Paragraphs>
  <Slides>20</Slides>
  <Notes>20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20</vt:i4>
      </vt:variant>
    </vt:vector>
  </HeadingPairs>
  <TitlesOfParts>
    <vt:vector size="33" baseType="lpstr">
      <vt:lpstr>CMMI10</vt:lpstr>
      <vt:lpstr>NimbusRomNo9L-Medi</vt:lpstr>
      <vt:lpstr>NimbusRomNo9L-Regu</vt:lpstr>
      <vt:lpstr>等线</vt:lpstr>
      <vt:lpstr>微软雅黑</vt:lpstr>
      <vt:lpstr>微软雅黑</vt:lpstr>
      <vt:lpstr>Arial</vt:lpstr>
      <vt:lpstr>Century Schoolbook</vt:lpstr>
      <vt:lpstr>Comic Sans MS</vt:lpstr>
      <vt:lpstr>Wingdings</vt:lpstr>
      <vt:lpstr>模板页面</vt:lpstr>
      <vt:lpstr>OfficePLUS</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杨 凌霄</cp:lastModifiedBy>
  <cp:revision>1356</cp:revision>
  <dcterms:created xsi:type="dcterms:W3CDTF">2015-08-18T02:51:41Z</dcterms:created>
  <dcterms:modified xsi:type="dcterms:W3CDTF">2025-02-25T10:52:59Z</dcterms:modified>
  <cp:category/>
</cp:coreProperties>
</file>